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441C"/>
    <a:srgbClr val="CAEAFF"/>
    <a:srgbClr val="FFCC66"/>
    <a:srgbClr val="B0D1F1"/>
    <a:srgbClr val="ABE3F1"/>
    <a:srgbClr val="76E6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25859-BA8B-D743-B376-470870B818BE}" type="datetimeFigureOut">
              <a:rPr lang="en-US" smtClean="0"/>
              <a:pPr/>
              <a:t>7/12/2013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77888-5C11-4140-86B3-306DD59B68D6}" type="slidenum">
              <a:rPr lang="en-US" smtClean="0"/>
              <a:pPr/>
              <a:t>‹#›</a:t>
            </a:fld>
            <a:endParaRPr lang="en-US"/>
          </a:p>
        </p:txBody>
      </p:sp>
    </p:spTree>
    <p:extLst>
      <p:ext uri="{BB962C8B-B14F-4D97-AF65-F5344CB8AC3E}">
        <p14:creationId xmlns:p14="http://schemas.microsoft.com/office/powerpoint/2010/main" xmlns="" val="24328837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Rot="1" noChangeAspect="1" noChangeArrowheads="1" noTextEdit="1"/>
          </p:cNvSpPr>
          <p:nvPr>
            <p:ph type="sldImg"/>
          </p:nvPr>
        </p:nvSpPr>
        <p:spPr>
          <a:ln/>
        </p:spPr>
      </p:sp>
      <p:sp>
        <p:nvSpPr>
          <p:cNvPr id="16387"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33604D93-B7EF-3149-9533-DA8B388C3F25}" type="slidenum">
              <a:rPr lang="en-US"/>
              <a:pPr/>
              <a:t>11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3E2BB328-2AE8-1948-8153-2899E601224B}" type="slidenum">
              <a:rPr lang="en-US"/>
              <a:pPr/>
              <a:t>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9CBC1F6-0A56-AB4A-9D62-672D5F8B0667}" type="slidenum">
              <a:rPr lang="en-US"/>
              <a:pPr/>
              <a:t>4</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B7B2480-DA20-1845-AFF1-CF696B14A965}" type="slidenum">
              <a:rPr lang="en-US"/>
              <a:pPr/>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15614054-4CD7-B040-8BC3-12EEDBD40250}" type="slidenum">
              <a:rPr lang="en-US"/>
              <a:pPr/>
              <a:t>6</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DBAAE3A3-7578-4C40-9542-14DF86668E80}" type="slidenum">
              <a:rPr lang="en-US"/>
              <a:pPr/>
              <a:t>7</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D2E8AE3D-B73E-C14D-BA8C-806EB9E27D39}" type="slidenum">
              <a:rPr lang="en-US"/>
              <a:pPr/>
              <a:t>8</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D5C7F7EF-EC9E-EE4C-A5FB-9B635D799E8A}" type="slidenum">
              <a:rPr lang="en-US"/>
              <a:pPr/>
              <a:t>9</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D2096068-A262-6948-8822-34F03038E2D0}" type="slidenum">
              <a:rPr lang="en-US"/>
              <a:pPr/>
              <a:t>10</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 slide">
    <p:spTree>
      <p:nvGrpSpPr>
        <p:cNvPr id="1" name=""/>
        <p:cNvGrpSpPr/>
        <p:nvPr/>
      </p:nvGrpSpPr>
      <p:grpSpPr>
        <a:xfrm>
          <a:off x="0" y="0"/>
          <a:ext cx="0" cy="0"/>
          <a:chOff x="0" y="0"/>
          <a:chExt cx="0" cy="0"/>
        </a:xfrm>
      </p:grpSpPr>
      <p:pic>
        <p:nvPicPr>
          <p:cNvPr id="7" name="Picture 6" descr="NAEA_LogoSignature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17212" y="605136"/>
            <a:ext cx="6564955" cy="1152067"/>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xmlns="" val="0"/>
              </a:ext>
            </a:extLst>
          </a:blip>
          <a:srcRect t="14257" b="6111"/>
          <a:stretch/>
        </p:blipFill>
        <p:spPr>
          <a:xfrm>
            <a:off x="4653677" y="2391103"/>
            <a:ext cx="4490323" cy="2820277"/>
          </a:xfrm>
          <a:prstGeom prst="rect">
            <a:avLst/>
          </a:prstGeom>
        </p:spPr>
      </p:pic>
      <p:pic>
        <p:nvPicPr>
          <p:cNvPr id="9" name="Picture 8" descr="NAEA career typography cover.pn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457200" y="2289387"/>
            <a:ext cx="3797555" cy="3163613"/>
          </a:xfrm>
          <a:prstGeom prst="rect">
            <a:avLst/>
          </a:prstGeom>
        </p:spPr>
      </p:pic>
      <p:pic>
        <p:nvPicPr>
          <p:cNvPr id="2" name="Picture 1" descr="NAEA web address.png"/>
          <p:cNvPicPr>
            <a:picLocks noChangeAspect="1"/>
          </p:cNvPicPr>
          <p:nvPr userDrawn="1"/>
        </p:nvPicPr>
        <p:blipFill rotWithShape="1">
          <a:blip r:embed="rId5">
            <a:extLst>
              <a:ext uri="{28A0092B-C50C-407E-A947-70E740481C1C}">
                <a14:useLocalDpi xmlns:a14="http://schemas.microsoft.com/office/drawing/2010/main" xmlns="" val="0"/>
              </a:ext>
            </a:extLst>
          </a:blip>
          <a:srcRect b="17194"/>
          <a:stretch/>
        </p:blipFill>
        <p:spPr>
          <a:xfrm>
            <a:off x="3106010" y="6267437"/>
            <a:ext cx="2931981" cy="590563"/>
          </a:xfrm>
          <a:prstGeom prst="rect">
            <a:avLst/>
          </a:prstGeom>
        </p:spPr>
      </p:pic>
    </p:spTree>
    <p:extLst>
      <p:ext uri="{BB962C8B-B14F-4D97-AF65-F5344CB8AC3E}">
        <p14:creationId xmlns:p14="http://schemas.microsoft.com/office/powerpoint/2010/main" xmlns="" val="138561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NAEA career typography slides.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48600" y="128292"/>
            <a:ext cx="1152300" cy="964016"/>
          </a:xfrm>
          <a:prstGeom prst="rect">
            <a:avLst/>
          </a:prstGeom>
        </p:spPr>
      </p:pic>
      <p:pic>
        <p:nvPicPr>
          <p:cNvPr id="12" name="Picture 11" descr="NAEA_LogoTagLine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00958" y="6252073"/>
            <a:ext cx="4572000" cy="483809"/>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xmlns="" val="0"/>
              </a:ext>
            </a:extLst>
          </a:blip>
          <a:srcRect t="14257" b="6111"/>
          <a:stretch/>
        </p:blipFill>
        <p:spPr>
          <a:xfrm>
            <a:off x="0" y="6235825"/>
            <a:ext cx="990600" cy="622175"/>
          </a:xfrm>
          <a:prstGeom prst="rect">
            <a:avLst/>
          </a:prstGeom>
        </p:spPr>
      </p:pic>
    </p:spTree>
    <p:extLst>
      <p:ext uri="{BB962C8B-B14F-4D97-AF65-F5344CB8AC3E}">
        <p14:creationId xmlns:p14="http://schemas.microsoft.com/office/powerpoint/2010/main" xmlns="" val="26972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NAEA career typography slides.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48600" y="128292"/>
            <a:ext cx="1152300" cy="964016"/>
          </a:xfrm>
          <a:prstGeom prst="rect">
            <a:avLst/>
          </a:prstGeom>
        </p:spPr>
      </p:pic>
      <p:sp>
        <p:nvSpPr>
          <p:cNvPr id="10" name="Line 16"/>
          <p:cNvSpPr>
            <a:spLocks noChangeShapeType="1"/>
          </p:cNvSpPr>
          <p:nvPr userDrawn="1"/>
        </p:nvSpPr>
        <p:spPr bwMode="auto">
          <a:xfrm>
            <a:off x="0" y="890932"/>
            <a:ext cx="7772400" cy="9525"/>
          </a:xfrm>
          <a:prstGeom prst="line">
            <a:avLst/>
          </a:prstGeom>
          <a:noFill/>
          <a:ln w="9525">
            <a:solidFill>
              <a:srgbClr val="FFCC66"/>
            </a:solidFill>
            <a:round/>
            <a:headEnd/>
            <a:tailEnd/>
          </a:ln>
          <a:effectLst/>
        </p:spPr>
        <p:txBody>
          <a:bodyPr wrap="none" anchor="ctr"/>
          <a:lstStyle/>
          <a:p>
            <a:pPr>
              <a:defRPr/>
            </a:pPr>
            <a:endParaRPr lang="en-US">
              <a:ea typeface="+mn-ea"/>
            </a:endParaRPr>
          </a:p>
        </p:txBody>
      </p:sp>
      <p:pic>
        <p:nvPicPr>
          <p:cNvPr id="11" name="Picture 10" descr="NAEA_LogoTagLine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00958" y="6252073"/>
            <a:ext cx="4572000" cy="483809"/>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xmlns="" val="0"/>
              </a:ext>
            </a:extLst>
          </a:blip>
          <a:srcRect t="14257" b="6111"/>
          <a:stretch/>
        </p:blipFill>
        <p:spPr>
          <a:xfrm>
            <a:off x="0" y="6235825"/>
            <a:ext cx="990600" cy="622175"/>
          </a:xfrm>
          <a:prstGeom prst="rect">
            <a:avLst/>
          </a:prstGeom>
        </p:spPr>
      </p:pic>
    </p:spTree>
    <p:extLst>
      <p:ext uri="{BB962C8B-B14F-4D97-AF65-F5344CB8AC3E}">
        <p14:creationId xmlns:p14="http://schemas.microsoft.com/office/powerpoint/2010/main" xmlns="" val="43503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3240" y="274638"/>
            <a:ext cx="572375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NAEA career typography slides.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48600" y="128292"/>
            <a:ext cx="1152300" cy="964016"/>
          </a:xfrm>
          <a:prstGeom prst="rect">
            <a:avLst/>
          </a:prstGeom>
        </p:spPr>
      </p:pic>
      <p:pic>
        <p:nvPicPr>
          <p:cNvPr id="11" name="Picture 10" descr="NAEA_LogoTagLine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5400000">
            <a:off x="-1921978" y="3145051"/>
            <a:ext cx="4572000" cy="483809"/>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xmlns="" val="0"/>
              </a:ext>
            </a:extLst>
          </a:blip>
          <a:srcRect t="14257" b="6111"/>
          <a:stretch/>
        </p:blipFill>
        <p:spPr>
          <a:xfrm rot="5400000">
            <a:off x="-200461" y="184211"/>
            <a:ext cx="990600" cy="622175"/>
          </a:xfrm>
          <a:prstGeom prst="rect">
            <a:avLst/>
          </a:prstGeom>
        </p:spPr>
      </p:pic>
    </p:spTree>
    <p:extLst>
      <p:ext uri="{BB962C8B-B14F-4D97-AF65-F5344CB8AC3E}">
        <p14:creationId xmlns:p14="http://schemas.microsoft.com/office/powerpoint/2010/main" xmlns="" val="375958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3441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NAEA career typography slides.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48600" y="128292"/>
            <a:ext cx="1152300" cy="964016"/>
          </a:xfrm>
          <a:prstGeom prst="rect">
            <a:avLst/>
          </a:prstGeom>
        </p:spPr>
      </p:pic>
      <p:pic>
        <p:nvPicPr>
          <p:cNvPr id="8" name="Picture 7" descr="NAEA_LogoTagLine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00958" y="6252073"/>
            <a:ext cx="4572000" cy="483809"/>
          </a:xfrm>
          <a:prstGeom prst="rect">
            <a:avLst/>
          </a:prstGeom>
        </p:spPr>
      </p:pic>
      <p:sp>
        <p:nvSpPr>
          <p:cNvPr id="10" name="Line 16"/>
          <p:cNvSpPr>
            <a:spLocks noChangeShapeType="1"/>
          </p:cNvSpPr>
          <p:nvPr userDrawn="1"/>
        </p:nvSpPr>
        <p:spPr bwMode="auto">
          <a:xfrm>
            <a:off x="0" y="890932"/>
            <a:ext cx="7772400" cy="9525"/>
          </a:xfrm>
          <a:prstGeom prst="line">
            <a:avLst/>
          </a:prstGeom>
          <a:noFill/>
          <a:ln w="9525">
            <a:solidFill>
              <a:srgbClr val="FFCC66"/>
            </a:solidFill>
            <a:round/>
            <a:headEnd/>
            <a:tailEnd/>
          </a:ln>
          <a:effectLst/>
        </p:spPr>
        <p:txBody>
          <a:bodyPr wrap="none" anchor="ctr"/>
          <a:lstStyle/>
          <a:p>
            <a:pPr>
              <a:defRPr/>
            </a:pPr>
            <a:endParaRPr lang="en-US">
              <a:ea typeface="+mn-ea"/>
            </a:endParaRPr>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xmlns="" val="0"/>
              </a:ext>
            </a:extLst>
          </a:blip>
          <a:srcRect t="14257" b="6111"/>
          <a:stretch/>
        </p:blipFill>
        <p:spPr>
          <a:xfrm>
            <a:off x="0" y="6235825"/>
            <a:ext cx="990600" cy="622175"/>
          </a:xfrm>
          <a:prstGeom prst="rect">
            <a:avLst/>
          </a:prstGeom>
        </p:spPr>
      </p:pic>
    </p:spTree>
    <p:extLst>
      <p:ext uri="{BB962C8B-B14F-4D97-AF65-F5344CB8AC3E}">
        <p14:creationId xmlns:p14="http://schemas.microsoft.com/office/powerpoint/2010/main" xmlns="" val="10405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NAEA career typography slides.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48600" y="128292"/>
            <a:ext cx="1152300" cy="964016"/>
          </a:xfrm>
          <a:prstGeom prst="rect">
            <a:avLst/>
          </a:prstGeom>
        </p:spPr>
      </p:pic>
      <p:sp>
        <p:nvSpPr>
          <p:cNvPr id="10" name="Line 16"/>
          <p:cNvSpPr>
            <a:spLocks noChangeShapeType="1"/>
          </p:cNvSpPr>
          <p:nvPr userDrawn="1"/>
        </p:nvSpPr>
        <p:spPr bwMode="auto">
          <a:xfrm>
            <a:off x="0" y="890932"/>
            <a:ext cx="7772400" cy="9525"/>
          </a:xfrm>
          <a:prstGeom prst="line">
            <a:avLst/>
          </a:prstGeom>
          <a:noFill/>
          <a:ln w="9525">
            <a:solidFill>
              <a:srgbClr val="FFCC66"/>
            </a:solidFill>
            <a:round/>
            <a:headEnd/>
            <a:tailEnd/>
          </a:ln>
          <a:effectLst/>
        </p:spPr>
        <p:txBody>
          <a:bodyPr wrap="none" anchor="ctr"/>
          <a:lstStyle/>
          <a:p>
            <a:pPr>
              <a:defRPr/>
            </a:pPr>
            <a:endParaRPr lang="en-US">
              <a:ea typeface="+mn-ea"/>
            </a:endParaRPr>
          </a:p>
        </p:txBody>
      </p:sp>
      <p:pic>
        <p:nvPicPr>
          <p:cNvPr id="11" name="Picture 10" descr="NAEA_LogoTagLine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00958" y="6252073"/>
            <a:ext cx="4572000" cy="483809"/>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xmlns="" val="0"/>
              </a:ext>
            </a:extLst>
          </a:blip>
          <a:srcRect t="14257" b="6111"/>
          <a:stretch/>
        </p:blipFill>
        <p:spPr>
          <a:xfrm>
            <a:off x="0" y="6235825"/>
            <a:ext cx="990600" cy="622175"/>
          </a:xfrm>
          <a:prstGeom prst="rect">
            <a:avLst/>
          </a:prstGeom>
        </p:spPr>
      </p:pic>
    </p:spTree>
    <p:extLst>
      <p:ext uri="{BB962C8B-B14F-4D97-AF65-F5344CB8AC3E}">
        <p14:creationId xmlns:p14="http://schemas.microsoft.com/office/powerpoint/2010/main" xmlns="" val="132495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3441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NAEA career typography slides.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48600" y="128292"/>
            <a:ext cx="1152300" cy="964016"/>
          </a:xfrm>
          <a:prstGeom prst="rect">
            <a:avLst/>
          </a:prstGeom>
        </p:spPr>
      </p:pic>
      <p:sp>
        <p:nvSpPr>
          <p:cNvPr id="10" name="Line 16"/>
          <p:cNvSpPr>
            <a:spLocks noChangeShapeType="1"/>
          </p:cNvSpPr>
          <p:nvPr userDrawn="1"/>
        </p:nvSpPr>
        <p:spPr bwMode="auto">
          <a:xfrm>
            <a:off x="0" y="890932"/>
            <a:ext cx="7772400" cy="9525"/>
          </a:xfrm>
          <a:prstGeom prst="line">
            <a:avLst/>
          </a:prstGeom>
          <a:noFill/>
          <a:ln w="9525">
            <a:solidFill>
              <a:srgbClr val="FFCC66"/>
            </a:solidFill>
            <a:round/>
            <a:headEnd/>
            <a:tailEnd/>
          </a:ln>
          <a:effectLst/>
        </p:spPr>
        <p:txBody>
          <a:bodyPr wrap="none" anchor="ctr"/>
          <a:lstStyle/>
          <a:p>
            <a:pPr>
              <a:defRPr/>
            </a:pPr>
            <a:endParaRPr lang="en-US">
              <a:ea typeface="+mn-ea"/>
            </a:endParaRPr>
          </a:p>
        </p:txBody>
      </p:sp>
      <p:pic>
        <p:nvPicPr>
          <p:cNvPr id="11" name="Picture 10" descr="NAEA_LogoTagLine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00958" y="6252073"/>
            <a:ext cx="4572000" cy="483809"/>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xmlns="" val="0"/>
              </a:ext>
            </a:extLst>
          </a:blip>
          <a:srcRect t="14257" b="6111"/>
          <a:stretch/>
        </p:blipFill>
        <p:spPr>
          <a:xfrm>
            <a:off x="0" y="6235825"/>
            <a:ext cx="990600" cy="622175"/>
          </a:xfrm>
          <a:prstGeom prst="rect">
            <a:avLst/>
          </a:prstGeom>
        </p:spPr>
      </p:pic>
    </p:spTree>
    <p:extLst>
      <p:ext uri="{BB962C8B-B14F-4D97-AF65-F5344CB8AC3E}">
        <p14:creationId xmlns:p14="http://schemas.microsoft.com/office/powerpoint/2010/main" xmlns="" val="3729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NAEA career typography slides.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48600" y="128292"/>
            <a:ext cx="1152300" cy="964016"/>
          </a:xfrm>
          <a:prstGeom prst="rect">
            <a:avLst/>
          </a:prstGeom>
        </p:spPr>
      </p:pic>
      <p:sp>
        <p:nvSpPr>
          <p:cNvPr id="11" name="Line 16"/>
          <p:cNvSpPr>
            <a:spLocks noChangeShapeType="1"/>
          </p:cNvSpPr>
          <p:nvPr userDrawn="1"/>
        </p:nvSpPr>
        <p:spPr bwMode="auto">
          <a:xfrm>
            <a:off x="0" y="890932"/>
            <a:ext cx="7772400" cy="9525"/>
          </a:xfrm>
          <a:prstGeom prst="line">
            <a:avLst/>
          </a:prstGeom>
          <a:noFill/>
          <a:ln w="9525">
            <a:solidFill>
              <a:srgbClr val="FFCC66"/>
            </a:solidFill>
            <a:round/>
            <a:headEnd/>
            <a:tailEnd/>
          </a:ln>
          <a:effectLst/>
        </p:spPr>
        <p:txBody>
          <a:bodyPr wrap="none" anchor="ctr"/>
          <a:lstStyle/>
          <a:p>
            <a:pPr>
              <a:defRPr/>
            </a:pPr>
            <a:endParaRPr lang="en-US">
              <a:ea typeface="+mn-ea"/>
            </a:endParaRPr>
          </a:p>
        </p:txBody>
      </p:sp>
      <p:pic>
        <p:nvPicPr>
          <p:cNvPr id="12" name="Picture 11" descr="NAEA_LogoTagLine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00958" y="6252073"/>
            <a:ext cx="4572000" cy="483809"/>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xmlns="" val="0"/>
              </a:ext>
            </a:extLst>
          </a:blip>
          <a:srcRect t="14257" b="6111"/>
          <a:stretch/>
        </p:blipFill>
        <p:spPr>
          <a:xfrm>
            <a:off x="0" y="6235825"/>
            <a:ext cx="990600" cy="622175"/>
          </a:xfrm>
          <a:prstGeom prst="rect">
            <a:avLst/>
          </a:prstGeom>
        </p:spPr>
      </p:pic>
    </p:spTree>
    <p:extLst>
      <p:ext uri="{BB962C8B-B14F-4D97-AF65-F5344CB8AC3E}">
        <p14:creationId xmlns:p14="http://schemas.microsoft.com/office/powerpoint/2010/main" xmlns="" val="222752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NAEA career typography slides.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48600" y="128292"/>
            <a:ext cx="1152300" cy="964016"/>
          </a:xfrm>
          <a:prstGeom prst="rect">
            <a:avLst/>
          </a:prstGeom>
        </p:spPr>
      </p:pic>
      <p:sp>
        <p:nvSpPr>
          <p:cNvPr id="13" name="Line 16"/>
          <p:cNvSpPr>
            <a:spLocks noChangeShapeType="1"/>
          </p:cNvSpPr>
          <p:nvPr userDrawn="1"/>
        </p:nvSpPr>
        <p:spPr bwMode="auto">
          <a:xfrm>
            <a:off x="0" y="890932"/>
            <a:ext cx="7772400" cy="9525"/>
          </a:xfrm>
          <a:prstGeom prst="line">
            <a:avLst/>
          </a:prstGeom>
          <a:noFill/>
          <a:ln w="9525">
            <a:solidFill>
              <a:srgbClr val="FFCC66"/>
            </a:solidFill>
            <a:round/>
            <a:headEnd/>
            <a:tailEnd/>
          </a:ln>
          <a:effectLst/>
        </p:spPr>
        <p:txBody>
          <a:bodyPr wrap="none" anchor="ctr"/>
          <a:lstStyle/>
          <a:p>
            <a:pPr>
              <a:defRPr/>
            </a:pPr>
            <a:endParaRPr lang="en-US">
              <a:ea typeface="+mn-ea"/>
            </a:endParaRPr>
          </a:p>
        </p:txBody>
      </p:sp>
      <p:pic>
        <p:nvPicPr>
          <p:cNvPr id="14" name="Picture 13" descr="NAEA_LogoTagLine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00958" y="6252073"/>
            <a:ext cx="4572000" cy="483809"/>
          </a:xfrm>
          <a:prstGeom prst="rect">
            <a:avLst/>
          </a:prstGeom>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xmlns="" val="0"/>
              </a:ext>
            </a:extLst>
          </a:blip>
          <a:srcRect t="14257" b="6111"/>
          <a:stretch/>
        </p:blipFill>
        <p:spPr>
          <a:xfrm>
            <a:off x="0" y="6235825"/>
            <a:ext cx="990600" cy="622175"/>
          </a:xfrm>
          <a:prstGeom prst="rect">
            <a:avLst/>
          </a:prstGeom>
        </p:spPr>
      </p:pic>
    </p:spTree>
    <p:extLst>
      <p:ext uri="{BB962C8B-B14F-4D97-AF65-F5344CB8AC3E}">
        <p14:creationId xmlns:p14="http://schemas.microsoft.com/office/powerpoint/2010/main" xmlns="" val="145364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descr="NAEA career typography slides.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48600" y="128292"/>
            <a:ext cx="1152300" cy="964016"/>
          </a:xfrm>
          <a:prstGeom prst="rect">
            <a:avLst/>
          </a:prstGeom>
        </p:spPr>
      </p:pic>
      <p:sp>
        <p:nvSpPr>
          <p:cNvPr id="9" name="Line 16"/>
          <p:cNvSpPr>
            <a:spLocks noChangeShapeType="1"/>
          </p:cNvSpPr>
          <p:nvPr userDrawn="1"/>
        </p:nvSpPr>
        <p:spPr bwMode="auto">
          <a:xfrm>
            <a:off x="0" y="890932"/>
            <a:ext cx="7772400" cy="9525"/>
          </a:xfrm>
          <a:prstGeom prst="line">
            <a:avLst/>
          </a:prstGeom>
          <a:noFill/>
          <a:ln w="9525">
            <a:solidFill>
              <a:srgbClr val="FFCC66"/>
            </a:solidFill>
            <a:round/>
            <a:headEnd/>
            <a:tailEnd/>
          </a:ln>
          <a:effectLst/>
        </p:spPr>
        <p:txBody>
          <a:bodyPr wrap="none" anchor="ctr"/>
          <a:lstStyle/>
          <a:p>
            <a:pPr>
              <a:defRPr/>
            </a:pPr>
            <a:endParaRPr lang="en-US">
              <a:ea typeface="+mn-ea"/>
            </a:endParaRPr>
          </a:p>
        </p:txBody>
      </p:sp>
      <p:pic>
        <p:nvPicPr>
          <p:cNvPr id="10" name="Picture 9" descr="NAEA_LogoTagLine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00958" y="6252073"/>
            <a:ext cx="4572000" cy="483809"/>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xmlns="" val="0"/>
              </a:ext>
            </a:extLst>
          </a:blip>
          <a:srcRect t="14257" b="6111"/>
          <a:stretch/>
        </p:blipFill>
        <p:spPr>
          <a:xfrm>
            <a:off x="0" y="6235825"/>
            <a:ext cx="990600" cy="622175"/>
          </a:xfrm>
          <a:prstGeom prst="rect">
            <a:avLst/>
          </a:prstGeom>
        </p:spPr>
      </p:pic>
    </p:spTree>
    <p:extLst>
      <p:ext uri="{BB962C8B-B14F-4D97-AF65-F5344CB8AC3E}">
        <p14:creationId xmlns:p14="http://schemas.microsoft.com/office/powerpoint/2010/main" xmlns="" val="13735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NAEA career typography slides.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48600" y="128292"/>
            <a:ext cx="1152300" cy="964016"/>
          </a:xfrm>
          <a:prstGeom prst="rect">
            <a:avLst/>
          </a:prstGeom>
        </p:spPr>
      </p:pic>
      <p:sp>
        <p:nvSpPr>
          <p:cNvPr id="8" name="Line 16"/>
          <p:cNvSpPr>
            <a:spLocks noChangeShapeType="1"/>
          </p:cNvSpPr>
          <p:nvPr userDrawn="1"/>
        </p:nvSpPr>
        <p:spPr bwMode="auto">
          <a:xfrm>
            <a:off x="0" y="890932"/>
            <a:ext cx="7772400" cy="9525"/>
          </a:xfrm>
          <a:prstGeom prst="line">
            <a:avLst/>
          </a:prstGeom>
          <a:noFill/>
          <a:ln w="9525">
            <a:solidFill>
              <a:srgbClr val="FFCC66"/>
            </a:solidFill>
            <a:round/>
            <a:headEnd/>
            <a:tailEnd/>
          </a:ln>
          <a:effectLst/>
        </p:spPr>
        <p:txBody>
          <a:bodyPr wrap="none" anchor="ctr"/>
          <a:lstStyle/>
          <a:p>
            <a:pPr>
              <a:defRPr/>
            </a:pPr>
            <a:endParaRPr lang="en-US">
              <a:ea typeface="+mn-ea"/>
            </a:endParaRPr>
          </a:p>
        </p:txBody>
      </p:sp>
      <p:pic>
        <p:nvPicPr>
          <p:cNvPr id="9" name="Picture 8" descr="NAEA_LogoTagLine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00958" y="6252073"/>
            <a:ext cx="4572000" cy="483809"/>
          </a:xfrm>
          <a:prstGeom prst="rect">
            <a:avLst/>
          </a:prstGeom>
        </p:spPr>
      </p:pic>
      <p:pic>
        <p:nvPicPr>
          <p:cNvPr id="6" name="Picture 5"/>
          <p:cNvPicPr>
            <a:picLocks noChangeAspect="1"/>
          </p:cNvPicPr>
          <p:nvPr userDrawn="1"/>
        </p:nvPicPr>
        <p:blipFill rotWithShape="1">
          <a:blip r:embed="rId4">
            <a:extLst>
              <a:ext uri="{28A0092B-C50C-407E-A947-70E740481C1C}">
                <a14:useLocalDpi xmlns:a14="http://schemas.microsoft.com/office/drawing/2010/main" xmlns="" val="0"/>
              </a:ext>
            </a:extLst>
          </a:blip>
          <a:srcRect t="14257" b="6111"/>
          <a:stretch/>
        </p:blipFill>
        <p:spPr>
          <a:xfrm>
            <a:off x="0" y="6235825"/>
            <a:ext cx="990600" cy="622175"/>
          </a:xfrm>
          <a:prstGeom prst="rect">
            <a:avLst/>
          </a:prstGeom>
        </p:spPr>
      </p:pic>
    </p:spTree>
    <p:extLst>
      <p:ext uri="{BB962C8B-B14F-4D97-AF65-F5344CB8AC3E}">
        <p14:creationId xmlns:p14="http://schemas.microsoft.com/office/powerpoint/2010/main" xmlns="" val="209207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NAEA career typography slides.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848600" y="128292"/>
            <a:ext cx="1152300" cy="964016"/>
          </a:xfrm>
          <a:prstGeom prst="rect">
            <a:avLst/>
          </a:prstGeom>
        </p:spPr>
      </p:pic>
      <p:sp>
        <p:nvSpPr>
          <p:cNvPr id="11" name="Line 16"/>
          <p:cNvSpPr>
            <a:spLocks noChangeShapeType="1"/>
          </p:cNvSpPr>
          <p:nvPr userDrawn="1"/>
        </p:nvSpPr>
        <p:spPr bwMode="auto">
          <a:xfrm>
            <a:off x="0" y="890932"/>
            <a:ext cx="7772400" cy="9525"/>
          </a:xfrm>
          <a:prstGeom prst="line">
            <a:avLst/>
          </a:prstGeom>
          <a:noFill/>
          <a:ln w="9525">
            <a:solidFill>
              <a:srgbClr val="FFCC66"/>
            </a:solidFill>
            <a:round/>
            <a:headEnd/>
            <a:tailEnd/>
          </a:ln>
          <a:effectLst/>
        </p:spPr>
        <p:txBody>
          <a:bodyPr wrap="none" anchor="ctr"/>
          <a:lstStyle/>
          <a:p>
            <a:pPr>
              <a:defRPr/>
            </a:pPr>
            <a:endParaRPr lang="en-US">
              <a:ea typeface="+mn-ea"/>
            </a:endParaRPr>
          </a:p>
        </p:txBody>
      </p:sp>
      <p:pic>
        <p:nvPicPr>
          <p:cNvPr id="12" name="Picture 11" descr="NAEA_LogoTagLine05.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00958" y="6252073"/>
            <a:ext cx="4572000" cy="483809"/>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xmlns="" val="0"/>
              </a:ext>
            </a:extLst>
          </a:blip>
          <a:srcRect t="14257" b="6111"/>
          <a:stretch/>
        </p:blipFill>
        <p:spPr>
          <a:xfrm>
            <a:off x="0" y="6235825"/>
            <a:ext cx="990600" cy="622175"/>
          </a:xfrm>
          <a:prstGeom prst="rect">
            <a:avLst/>
          </a:prstGeom>
        </p:spPr>
      </p:pic>
    </p:spTree>
    <p:extLst>
      <p:ext uri="{BB962C8B-B14F-4D97-AF65-F5344CB8AC3E}">
        <p14:creationId xmlns:p14="http://schemas.microsoft.com/office/powerpoint/2010/main" xmlns="" val="221018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0000">
              <a:srgbClr val="CAEAF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84461"/>
          </a:xfrm>
          <a:prstGeom prst="rect">
            <a:avLst/>
          </a:prstGeom>
        </p:spPr>
        <p:txBody>
          <a:bodyPr vert="horz" lIns="0" tIns="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92308"/>
            <a:ext cx="8229600" cy="50338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7356417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2800" b="1" kern="1200">
          <a:solidFill>
            <a:schemeClr val="accent1">
              <a:lumMod val="75000"/>
            </a:schemeClr>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63441C"/>
          </a:solidFill>
          <a:latin typeface="Verdana"/>
          <a:ea typeface="+mn-ea"/>
          <a:cs typeface="+mn-cs"/>
        </a:defRPr>
      </a:lvl1pPr>
      <a:lvl2pPr marL="742950" indent="-285750" algn="l" defTabSz="457200" rtl="0" eaLnBrk="1" latinLnBrk="0" hangingPunct="1">
        <a:spcBef>
          <a:spcPct val="20000"/>
        </a:spcBef>
        <a:buFont typeface="Arial"/>
        <a:buChar char="–"/>
        <a:defRPr sz="2400" kern="1200">
          <a:solidFill>
            <a:srgbClr val="63441C"/>
          </a:solidFill>
          <a:latin typeface="Verdana"/>
          <a:ea typeface="+mn-ea"/>
          <a:cs typeface="+mn-cs"/>
        </a:defRPr>
      </a:lvl2pPr>
      <a:lvl3pPr marL="1143000" indent="-228600" algn="l" defTabSz="457200" rtl="0" eaLnBrk="1" latinLnBrk="0" hangingPunct="1">
        <a:spcBef>
          <a:spcPct val="20000"/>
        </a:spcBef>
        <a:buFont typeface="Arial"/>
        <a:buChar char="•"/>
        <a:defRPr sz="2000" kern="1200">
          <a:solidFill>
            <a:srgbClr val="63441C"/>
          </a:solidFill>
          <a:latin typeface="Verdana"/>
          <a:ea typeface="+mn-ea"/>
          <a:cs typeface="+mn-cs"/>
        </a:defRPr>
      </a:lvl3pPr>
      <a:lvl4pPr marL="1600200" indent="-228600" algn="l" defTabSz="457200" rtl="0" eaLnBrk="1" latinLnBrk="0" hangingPunct="1">
        <a:spcBef>
          <a:spcPct val="20000"/>
        </a:spcBef>
        <a:buFont typeface="Arial"/>
        <a:buChar char="–"/>
        <a:defRPr sz="1800" kern="1200">
          <a:solidFill>
            <a:srgbClr val="63441C"/>
          </a:solidFill>
          <a:latin typeface="Verdana"/>
          <a:ea typeface="+mn-ea"/>
          <a:cs typeface="+mn-cs"/>
        </a:defRPr>
      </a:lvl4pPr>
      <a:lvl5pPr marL="2057400" indent="-228600" algn="l" defTabSz="457200" rtl="0" eaLnBrk="1" latinLnBrk="0" hangingPunct="1">
        <a:spcBef>
          <a:spcPct val="20000"/>
        </a:spcBef>
        <a:buFont typeface="Arial"/>
        <a:buChar char="»"/>
        <a:defRPr sz="1800" kern="1200">
          <a:solidFill>
            <a:srgbClr val="63441C"/>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prometric.co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www.irs.gov/" TargetMode="External"/><Relationship Id="rId4" Type="http://schemas.openxmlformats.org/officeDocument/2006/relationships/hyperlink" Target="http://www.nae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2304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7"/>
          <p:cNvSpPr>
            <a:spLocks noGrp="1" noChangeArrowheads="1"/>
          </p:cNvSpPr>
          <p:nvPr>
            <p:ph type="title" idx="4294967295"/>
          </p:nvPr>
        </p:nvSpPr>
        <p:spPr/>
        <p:txBody>
          <a:bodyPr>
            <a:normAutofit fontScale="90000"/>
          </a:bodyPr>
          <a:lstStyle/>
          <a:p>
            <a:r>
              <a:rPr lang="en-US"/>
              <a:t/>
            </a:r>
            <a:br>
              <a:rPr lang="en-US"/>
            </a:br>
            <a:r>
              <a:rPr lang="en-US"/>
              <a:t>IRS Experience Can Substitute for the Special Enrollment Exam</a:t>
            </a:r>
          </a:p>
        </p:txBody>
      </p:sp>
      <p:sp>
        <p:nvSpPr>
          <p:cNvPr id="12291" name="Rectangle 8"/>
          <p:cNvSpPr>
            <a:spLocks noGrp="1" noChangeArrowheads="1"/>
          </p:cNvSpPr>
          <p:nvPr>
            <p:ph type="body" idx="4294967295"/>
          </p:nvPr>
        </p:nvSpPr>
        <p:spPr>
          <a:xfrm>
            <a:off x="857250" y="1308100"/>
            <a:ext cx="6838950" cy="4572000"/>
          </a:xfrm>
        </p:spPr>
        <p:txBody>
          <a:bodyPr/>
          <a:lstStyle/>
          <a:p>
            <a:endParaRPr lang="en-US"/>
          </a:p>
          <a:p>
            <a:r>
              <a:rPr lang="en-US"/>
              <a:t>The IRS employee must have five or more years of experience with the IRS. </a:t>
            </a:r>
          </a:p>
          <a:p>
            <a:r>
              <a:rPr lang="en-US"/>
              <a:t>IRS experience must be in a position that regularly interprets and applies the Tax Code.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9"/>
          <p:cNvSpPr>
            <a:spLocks noGrp="1" noChangeArrowheads="1"/>
          </p:cNvSpPr>
          <p:nvPr>
            <p:ph type="title" idx="4294967295"/>
          </p:nvPr>
        </p:nvSpPr>
        <p:spPr>
          <a:xfrm>
            <a:off x="523875" y="374650"/>
            <a:ext cx="8010525" cy="685800"/>
          </a:xfrm>
        </p:spPr>
        <p:txBody>
          <a:bodyPr>
            <a:normAutofit fontScale="90000"/>
          </a:bodyPr>
          <a:lstStyle/>
          <a:p>
            <a:r>
              <a:rPr lang="en-US"/>
              <a:t>The National Association </a:t>
            </a:r>
            <a:br>
              <a:rPr lang="en-US"/>
            </a:br>
            <a:r>
              <a:rPr lang="en-US"/>
              <a:t>of Enrolled Agents</a:t>
            </a:r>
          </a:p>
        </p:txBody>
      </p:sp>
      <p:sp>
        <p:nvSpPr>
          <p:cNvPr id="13315" name="Rectangle 10"/>
          <p:cNvSpPr>
            <a:spLocks noGrp="1" noChangeArrowheads="1"/>
          </p:cNvSpPr>
          <p:nvPr>
            <p:ph type="body" idx="4294967295"/>
          </p:nvPr>
        </p:nvSpPr>
        <p:spPr>
          <a:xfrm>
            <a:off x="1066800" y="1524000"/>
            <a:ext cx="6896100" cy="3733800"/>
          </a:xfrm>
        </p:spPr>
        <p:txBody>
          <a:bodyPr/>
          <a:lstStyle/>
          <a:p>
            <a:pPr marL="0" indent="0" algn="ctr">
              <a:buFont typeface="Wingdings" charset="0"/>
              <a:buNone/>
            </a:pPr>
            <a:r>
              <a:rPr lang="en-US" sz="2800"/>
              <a:t>NAEA is the only professional membership organization that represents the interests of over 40,000 Enrolled Agents to the government. NAEA showcases the Enrolled Agent profession to the public and provides its members with the tools to achieve their goals.</a:t>
            </a:r>
          </a:p>
        </p:txBody>
      </p:sp>
      <p:sp>
        <p:nvSpPr>
          <p:cNvPr id="13316" name="Text Box 11"/>
          <p:cNvSpPr txBox="1">
            <a:spLocks noChangeArrowheads="1"/>
          </p:cNvSpPr>
          <p:nvPr/>
        </p:nvSpPr>
        <p:spPr bwMode="auto">
          <a:xfrm>
            <a:off x="3505200" y="5334000"/>
            <a:ext cx="2133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pPr>
            <a:r>
              <a:rPr lang="en-US" sz="3200" b="1" i="1">
                <a:solidFill>
                  <a:srgbClr val="235690"/>
                </a:solidFill>
                <a:latin typeface="Verdana" charset="0"/>
              </a:rPr>
              <a:t>Join 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46324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2"/>
          <p:cNvSpPr>
            <a:spLocks noGrp="1" noChangeArrowheads="1"/>
          </p:cNvSpPr>
          <p:nvPr>
            <p:ph type="title"/>
          </p:nvPr>
        </p:nvSpPr>
        <p:spPr/>
        <p:txBody>
          <a:bodyPr/>
          <a:lstStyle/>
          <a:p>
            <a:r>
              <a:rPr lang="en-US"/>
              <a:t>What is an Enrolled Agent?</a:t>
            </a:r>
          </a:p>
        </p:txBody>
      </p:sp>
      <p:sp>
        <p:nvSpPr>
          <p:cNvPr id="4099" name="Rectangle 13"/>
          <p:cNvSpPr>
            <a:spLocks noGrp="1" noChangeArrowheads="1"/>
          </p:cNvSpPr>
          <p:nvPr>
            <p:ph type="body" idx="1"/>
          </p:nvPr>
        </p:nvSpPr>
        <p:spPr>
          <a:xfrm>
            <a:off x="857250" y="1752600"/>
            <a:ext cx="7391400" cy="4127500"/>
          </a:xfrm>
        </p:spPr>
        <p:txBody>
          <a:bodyPr/>
          <a:lstStyle/>
          <a:p>
            <a:pPr marL="0" indent="0" algn="ctr">
              <a:buFont typeface="Wingdings" charset="0"/>
              <a:buNone/>
            </a:pPr>
            <a:r>
              <a:rPr lang="en-US" dirty="0"/>
              <a:t>Enrolled Agents (EAs) are tax practitioners with technical expertise in </a:t>
            </a:r>
            <a:r>
              <a:rPr lang="en-US" dirty="0" smtClean="0"/>
              <a:t>taxation and are fully authorized to represent taxpayers before all administrative levels of the </a:t>
            </a:r>
            <a:r>
              <a:rPr lang="en-US" dirty="0" smtClean="0"/>
              <a:t>Internal Revenue Service (IRS) including audits, collections and appeals. </a:t>
            </a:r>
            <a:endParaRPr lang="en-US" dirty="0"/>
          </a:p>
          <a:p>
            <a:pPr marL="0" indent="0">
              <a:buFont typeface="Wingdings" charset="0"/>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8"/>
          <p:cNvSpPr>
            <a:spLocks noGrp="1" noChangeArrowheads="1"/>
          </p:cNvSpPr>
          <p:nvPr>
            <p:ph type="title" idx="4294967295"/>
          </p:nvPr>
        </p:nvSpPr>
        <p:spPr/>
        <p:txBody>
          <a:bodyPr/>
          <a:lstStyle/>
          <a:p>
            <a:r>
              <a:rPr lang="en-US"/>
              <a:t>A Profession You Can Rely On</a:t>
            </a:r>
          </a:p>
        </p:txBody>
      </p:sp>
      <p:sp>
        <p:nvSpPr>
          <p:cNvPr id="5123" name="Rectangle 9"/>
          <p:cNvSpPr>
            <a:spLocks noGrp="1" noChangeArrowheads="1"/>
          </p:cNvSpPr>
          <p:nvPr>
            <p:ph type="body" idx="4294967295"/>
          </p:nvPr>
        </p:nvSpPr>
        <p:spPr>
          <a:xfrm>
            <a:off x="857250" y="1308100"/>
            <a:ext cx="7677150" cy="4572000"/>
          </a:xfrm>
        </p:spPr>
        <p:txBody>
          <a:bodyPr/>
          <a:lstStyle/>
          <a:p>
            <a:r>
              <a:rPr lang="en-US" dirty="0"/>
              <a:t>There are two things that are certain in life:</a:t>
            </a:r>
            <a:br>
              <a:rPr lang="en-US" dirty="0"/>
            </a:br>
            <a:r>
              <a:rPr lang="en-US" sz="2800" b="1" dirty="0">
                <a:solidFill>
                  <a:srgbClr val="235690"/>
                </a:solidFill>
              </a:rPr>
              <a:t>Death &amp; Taxes</a:t>
            </a:r>
            <a:endParaRPr lang="en-US" sz="3200" b="1" dirty="0"/>
          </a:p>
          <a:p>
            <a:r>
              <a:rPr lang="en-US" dirty="0" smtClean="0"/>
              <a:t>The</a:t>
            </a:r>
            <a:r>
              <a:rPr lang="en-US" dirty="0" smtClean="0"/>
              <a:t> </a:t>
            </a:r>
            <a:r>
              <a:rPr lang="en-US" dirty="0"/>
              <a:t>Tax Code is continually changing, and there will always be a need for</a:t>
            </a:r>
            <a:br>
              <a:rPr lang="en-US" dirty="0"/>
            </a:br>
            <a:r>
              <a:rPr lang="en-US" sz="2800" b="1" dirty="0">
                <a:solidFill>
                  <a:srgbClr val="235690"/>
                </a:solidFill>
              </a:rPr>
              <a:t>Enrolled Agents</a:t>
            </a:r>
            <a:r>
              <a:rPr lang="en-US" sz="2800" b="1" dirty="0"/>
              <a:t>.</a:t>
            </a:r>
            <a:endParaRPr lang="en-US" sz="3200" b="1" dirty="0"/>
          </a:p>
          <a:p>
            <a:r>
              <a:rPr lang="en-US" dirty="0"/>
              <a:t>Those who file tax returns can depend on </a:t>
            </a:r>
            <a:r>
              <a:rPr lang="en-US" dirty="0" smtClean="0"/>
              <a:t>the </a:t>
            </a:r>
            <a:r>
              <a:rPr lang="en-US" sz="2800" b="1" dirty="0" smtClean="0">
                <a:solidFill>
                  <a:srgbClr val="235690"/>
                </a:solidFill>
              </a:rPr>
              <a:t>Professionalism</a:t>
            </a:r>
            <a:r>
              <a:rPr lang="en-US" dirty="0" smtClean="0"/>
              <a:t> </a:t>
            </a:r>
            <a:r>
              <a:rPr lang="en-US" dirty="0"/>
              <a:t/>
            </a:r>
            <a:br>
              <a:rPr lang="en-US" dirty="0"/>
            </a:br>
            <a:r>
              <a:rPr lang="en-US" dirty="0"/>
              <a:t>of Enrolled Agents.</a:t>
            </a:r>
          </a:p>
          <a:p>
            <a:endParaRPr lang="en-US"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8"/>
          <p:cNvSpPr>
            <a:spLocks noGrp="1" noChangeArrowheads="1"/>
          </p:cNvSpPr>
          <p:nvPr>
            <p:ph type="title" idx="4294967295"/>
          </p:nvPr>
        </p:nvSpPr>
        <p:spPr/>
        <p:txBody>
          <a:bodyPr/>
          <a:lstStyle/>
          <a:p>
            <a:r>
              <a:rPr lang="en-US"/>
              <a:t>Enrolled Agents are in High Demand</a:t>
            </a:r>
          </a:p>
        </p:txBody>
      </p:sp>
      <p:sp>
        <p:nvSpPr>
          <p:cNvPr id="6147" name="Rectangle 9"/>
          <p:cNvSpPr>
            <a:spLocks noGrp="1" noChangeArrowheads="1"/>
          </p:cNvSpPr>
          <p:nvPr>
            <p:ph type="body" idx="4294967295"/>
          </p:nvPr>
        </p:nvSpPr>
        <p:spPr/>
        <p:txBody>
          <a:bodyPr/>
          <a:lstStyle/>
          <a:p>
            <a:r>
              <a:rPr lang="en-US" dirty="0"/>
              <a:t>Enrolled Agents are needed in small and large public accounting firms, law firms, corporate accounting departments, state departments of revenue, investment firms, banks and in private practice.</a:t>
            </a:r>
          </a:p>
          <a:p>
            <a:r>
              <a:rPr lang="en-US" dirty="0"/>
              <a:t>Competent, knowledgeable tax professionals are valued more than ever due to continuing changes to the Tax Code. </a:t>
            </a:r>
          </a:p>
          <a:p>
            <a:r>
              <a:rPr lang="en-US" dirty="0"/>
              <a:t>Enrolled Agents are respected </a:t>
            </a:r>
            <a:r>
              <a:rPr lang="en-US"/>
              <a:t>among </a:t>
            </a:r>
            <a:r>
              <a:rPr lang="en-US" smtClean="0"/>
              <a:t>tax professionals</a:t>
            </a:r>
            <a:r>
              <a:rPr lang="en-US" dirty="0"/>
              <a: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7"/>
          <p:cNvSpPr>
            <a:spLocks noGrp="1" noChangeArrowheads="1"/>
          </p:cNvSpPr>
          <p:nvPr>
            <p:ph type="title" idx="4294967295"/>
          </p:nvPr>
        </p:nvSpPr>
        <p:spPr/>
        <p:txBody>
          <a:bodyPr/>
          <a:lstStyle/>
          <a:p>
            <a:r>
              <a:rPr lang="en-US"/>
              <a:t>What Makes Enrolled Agents Unique?</a:t>
            </a:r>
          </a:p>
        </p:txBody>
      </p:sp>
      <p:sp>
        <p:nvSpPr>
          <p:cNvPr id="7171" name="Rectangle 8"/>
          <p:cNvSpPr>
            <a:spLocks noGrp="1" noChangeArrowheads="1"/>
          </p:cNvSpPr>
          <p:nvPr>
            <p:ph type="body" idx="4294967295"/>
          </p:nvPr>
        </p:nvSpPr>
        <p:spPr>
          <a:xfrm>
            <a:off x="857250" y="1308100"/>
            <a:ext cx="7905750" cy="4572000"/>
          </a:xfrm>
        </p:spPr>
        <p:txBody>
          <a:bodyPr/>
          <a:lstStyle/>
          <a:p>
            <a:r>
              <a:rPr lang="en-US" sz="2000"/>
              <a:t>Enrolled Agents are the tax experts.</a:t>
            </a:r>
          </a:p>
          <a:p>
            <a:r>
              <a:rPr lang="en-US" sz="2000"/>
              <a:t>Enrolled Agents are regulated by the Department of the Treasury to represent taxpayers before the IRS for audits, collections and appeals. </a:t>
            </a:r>
          </a:p>
          <a:p>
            <a:r>
              <a:rPr lang="en-US" sz="2000"/>
              <a:t>Enrolled Agents hold a federal license and have an unrestricted right to represent any taxpayer in any state.  </a:t>
            </a:r>
          </a:p>
          <a:p>
            <a:r>
              <a:rPr lang="en-US" sz="2000"/>
              <a:t>Enrolled Agents are held to a stringent </a:t>
            </a:r>
            <a:br>
              <a:rPr lang="en-US" sz="2000"/>
            </a:br>
            <a:r>
              <a:rPr lang="en-US" sz="2000"/>
              <a:t>Code of Ethics. </a:t>
            </a:r>
          </a:p>
          <a:p>
            <a:r>
              <a:rPr lang="en-US" sz="2000"/>
              <a:t>Enrolled Agents must fulfill continuing tax-centric education requirements.</a:t>
            </a:r>
          </a:p>
          <a:p>
            <a:endParaRPr lang="en-US" sz="2000"/>
          </a:p>
          <a:p>
            <a:endParaRPr lang="en-US" sz="2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8"/>
          <p:cNvSpPr>
            <a:spLocks noGrp="1" noChangeArrowheads="1"/>
          </p:cNvSpPr>
          <p:nvPr>
            <p:ph type="title" idx="4294967295"/>
          </p:nvPr>
        </p:nvSpPr>
        <p:spPr/>
        <p:txBody>
          <a:bodyPr/>
          <a:lstStyle/>
          <a:p>
            <a:r>
              <a:rPr lang="en-US"/>
              <a:t>Who Should Become an Enrolled Agent?</a:t>
            </a:r>
          </a:p>
        </p:txBody>
      </p:sp>
      <p:sp>
        <p:nvSpPr>
          <p:cNvPr id="8195" name="Rectangle 9"/>
          <p:cNvSpPr>
            <a:spLocks noGrp="1" noChangeArrowheads="1"/>
          </p:cNvSpPr>
          <p:nvPr>
            <p:ph type="body" idx="4294967295"/>
          </p:nvPr>
        </p:nvSpPr>
        <p:spPr/>
        <p:txBody>
          <a:bodyPr/>
          <a:lstStyle/>
          <a:p>
            <a:pPr>
              <a:buFont typeface="Wingdings" charset="0"/>
              <a:buNone/>
            </a:pPr>
            <a:r>
              <a:rPr lang="en-US"/>
              <a:t>Someone who is:</a:t>
            </a:r>
          </a:p>
          <a:p>
            <a:r>
              <a:rPr lang="en-US"/>
              <a:t>Intelligent</a:t>
            </a:r>
          </a:p>
          <a:p>
            <a:r>
              <a:rPr lang="en-US"/>
              <a:t>Organized</a:t>
            </a:r>
          </a:p>
          <a:p>
            <a:r>
              <a:rPr lang="en-US"/>
              <a:t>Detail-oriented</a:t>
            </a:r>
          </a:p>
          <a:p>
            <a:r>
              <a:rPr lang="en-US" b="1" i="1">
                <a:solidFill>
                  <a:srgbClr val="235690"/>
                </a:solidFill>
              </a:rPr>
              <a:t>Eager to learn…every day!</a:t>
            </a:r>
          </a:p>
          <a:p>
            <a:endParaRPr lang="en-US"/>
          </a:p>
          <a:p>
            <a:endParaRPr lang="en-US"/>
          </a:p>
          <a:p>
            <a:endParaRPr lang="en-US"/>
          </a:p>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8"/>
          <p:cNvSpPr>
            <a:spLocks noGrp="1" noChangeArrowheads="1"/>
          </p:cNvSpPr>
          <p:nvPr>
            <p:ph type="title" idx="4294967295"/>
          </p:nvPr>
        </p:nvSpPr>
        <p:spPr>
          <a:xfrm>
            <a:off x="523875" y="374650"/>
            <a:ext cx="8162925" cy="685800"/>
          </a:xfrm>
        </p:spPr>
        <p:txBody>
          <a:bodyPr>
            <a:normAutofit fontScale="90000"/>
          </a:bodyPr>
          <a:lstStyle/>
          <a:p>
            <a:r>
              <a:rPr lang="en-US"/>
              <a:t>Career Opportunities </a:t>
            </a:r>
            <a:br>
              <a:rPr lang="en-US"/>
            </a:br>
            <a:r>
              <a:rPr lang="en-US"/>
              <a:t>Available For Enrolled Agents</a:t>
            </a:r>
          </a:p>
        </p:txBody>
      </p:sp>
      <p:sp>
        <p:nvSpPr>
          <p:cNvPr id="9219" name="Rectangle 9"/>
          <p:cNvSpPr>
            <a:spLocks noGrp="1" noChangeArrowheads="1"/>
          </p:cNvSpPr>
          <p:nvPr>
            <p:ph type="body" idx="4294967295"/>
          </p:nvPr>
        </p:nvSpPr>
        <p:spPr/>
        <p:txBody>
          <a:bodyPr/>
          <a:lstStyle/>
          <a:p>
            <a:r>
              <a:rPr lang="en-US"/>
              <a:t>Enrolled Agents have a broad range of opportunities in corporate, individual, </a:t>
            </a:r>
            <a:br>
              <a:rPr lang="en-US"/>
            </a:br>
            <a:r>
              <a:rPr lang="en-US"/>
              <a:t>or government employment.</a:t>
            </a:r>
          </a:p>
          <a:p>
            <a:r>
              <a:rPr lang="en-US"/>
              <a:t>Enrolled Agents can start their own businesses.</a:t>
            </a:r>
          </a:p>
          <a:p>
            <a:r>
              <a:rPr lang="en-US"/>
              <a:t>Enrolled Agents may practice </a:t>
            </a:r>
            <a:br>
              <a:rPr lang="en-US"/>
            </a:br>
            <a:r>
              <a:rPr lang="en-US"/>
              <a:t>full- or part-time. </a:t>
            </a:r>
          </a:p>
          <a:p>
            <a:r>
              <a:rPr lang="en-US"/>
              <a:t>Enrolled Agents have unlimited </a:t>
            </a:r>
            <a:br>
              <a:rPr lang="en-US"/>
            </a:br>
            <a:r>
              <a:rPr lang="en-US"/>
              <a:t>earning potential.</a:t>
            </a:r>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8"/>
          <p:cNvSpPr>
            <a:spLocks noGrp="1" noChangeArrowheads="1"/>
          </p:cNvSpPr>
          <p:nvPr>
            <p:ph type="title" idx="4294967295"/>
          </p:nvPr>
        </p:nvSpPr>
        <p:spPr>
          <a:xfrm>
            <a:off x="523875" y="374650"/>
            <a:ext cx="7781925" cy="685800"/>
          </a:xfrm>
        </p:spPr>
        <p:txBody>
          <a:bodyPr>
            <a:normAutofit fontScale="90000"/>
          </a:bodyPr>
          <a:lstStyle/>
          <a:p>
            <a:r>
              <a:rPr lang="en-US"/>
              <a:t>Requirements to </a:t>
            </a:r>
            <a:br>
              <a:rPr lang="en-US"/>
            </a:br>
            <a:r>
              <a:rPr lang="en-US"/>
              <a:t>Become an Enrolled Agent</a:t>
            </a:r>
          </a:p>
        </p:txBody>
      </p:sp>
      <p:sp>
        <p:nvSpPr>
          <p:cNvPr id="10243" name="Rectangle 9"/>
          <p:cNvSpPr>
            <a:spLocks noGrp="1" noChangeArrowheads="1"/>
          </p:cNvSpPr>
          <p:nvPr>
            <p:ph type="body" idx="4294967295"/>
          </p:nvPr>
        </p:nvSpPr>
        <p:spPr>
          <a:xfrm>
            <a:off x="857250" y="1308100"/>
            <a:ext cx="6991350" cy="4572000"/>
          </a:xfrm>
        </p:spPr>
        <p:txBody>
          <a:bodyPr/>
          <a:lstStyle/>
          <a:p>
            <a:pPr>
              <a:buFont typeface="Wingdings" charset="0"/>
              <a:buNone/>
            </a:pPr>
            <a:r>
              <a:rPr lang="en-US"/>
              <a:t>Applicants must:</a:t>
            </a:r>
          </a:p>
          <a:p>
            <a:r>
              <a:rPr lang="en-US"/>
              <a:t>Pass either the Special Enrollment Exam (SEE) or have specific employment experience with the IRS to be licensed.</a:t>
            </a:r>
          </a:p>
          <a:p>
            <a:r>
              <a:rPr lang="en-US"/>
              <a:t>Pass a background check.</a:t>
            </a:r>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8"/>
          <p:cNvSpPr>
            <a:spLocks noGrp="1" noChangeArrowheads="1"/>
          </p:cNvSpPr>
          <p:nvPr>
            <p:ph type="title" idx="4294967295"/>
          </p:nvPr>
        </p:nvSpPr>
        <p:spPr/>
        <p:txBody>
          <a:bodyPr/>
          <a:lstStyle/>
          <a:p>
            <a:r>
              <a:rPr lang="en-US"/>
              <a:t>The Special Enrollment Exam</a:t>
            </a:r>
          </a:p>
        </p:txBody>
      </p:sp>
      <p:sp>
        <p:nvSpPr>
          <p:cNvPr id="11267" name="Rectangle 9"/>
          <p:cNvSpPr>
            <a:spLocks noGrp="1" noChangeArrowheads="1"/>
          </p:cNvSpPr>
          <p:nvPr>
            <p:ph type="body" idx="4294967295"/>
          </p:nvPr>
        </p:nvSpPr>
        <p:spPr>
          <a:xfrm>
            <a:off x="857250" y="1308100"/>
            <a:ext cx="6991350" cy="4572000"/>
          </a:xfrm>
        </p:spPr>
        <p:txBody>
          <a:bodyPr>
            <a:normAutofit fontScale="92500" lnSpcReduction="10000"/>
          </a:bodyPr>
          <a:lstStyle/>
          <a:p>
            <a:r>
              <a:rPr lang="en-US"/>
              <a:t>Administered by the Department of the Treasury in conjunction with Prometric. </a:t>
            </a:r>
          </a:p>
          <a:p>
            <a:r>
              <a:rPr lang="en-US"/>
              <a:t>An applicant</a:t>
            </a:r>
            <a:r>
              <a:rPr lang="ja-JP" altLang="en-US"/>
              <a:t>’</a:t>
            </a:r>
            <a:r>
              <a:rPr lang="en-US"/>
              <a:t>s knowledge of taxation is tested in the areas of individuals, businesses and representation, practice &amp; procedures.</a:t>
            </a:r>
          </a:p>
          <a:p>
            <a:r>
              <a:rPr lang="en-US"/>
              <a:t>Sign up by accessing </a:t>
            </a:r>
            <a:br>
              <a:rPr lang="en-US"/>
            </a:br>
            <a:r>
              <a:rPr lang="en-US">
                <a:hlinkClick r:id="rId3"/>
              </a:rPr>
              <a:t>www.prometric.com/</a:t>
            </a:r>
            <a:r>
              <a:rPr lang="en-US"/>
              <a:t/>
            </a:r>
            <a:br>
              <a:rPr lang="en-US"/>
            </a:br>
            <a:r>
              <a:rPr lang="en-US"/>
              <a:t>with links available through </a:t>
            </a:r>
            <a:r>
              <a:rPr lang="en-US">
                <a:hlinkClick r:id="rId4"/>
              </a:rPr>
              <a:t>www.naea.org</a:t>
            </a:r>
            <a:r>
              <a:rPr lang="en-US"/>
              <a:t> or </a:t>
            </a:r>
            <a:r>
              <a:rPr lang="en-US">
                <a:hlinkClick r:id="rId5"/>
              </a:rPr>
              <a:t>www.irs.gov</a:t>
            </a:r>
            <a:r>
              <a:rPr lang="en-US"/>
              <a:t>. </a:t>
            </a:r>
          </a:p>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TotalTime>
  <Words>384</Words>
  <Application>Microsoft Office PowerPoint</Application>
  <PresentationFormat>On-screen Show (4:3)</PresentationFormat>
  <Paragraphs>53</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What is an Enrolled Agent?</vt:lpstr>
      <vt:lpstr>A Profession You Can Rely On</vt:lpstr>
      <vt:lpstr>Enrolled Agents are in High Demand</vt:lpstr>
      <vt:lpstr>What Makes Enrolled Agents Unique?</vt:lpstr>
      <vt:lpstr>Who Should Become an Enrolled Agent?</vt:lpstr>
      <vt:lpstr>Career Opportunities  Available For Enrolled Agents</vt:lpstr>
      <vt:lpstr>Requirements to  Become an Enrolled Agent</vt:lpstr>
      <vt:lpstr>The Special Enrollment Exam</vt:lpstr>
      <vt:lpstr> IRS Experience Can Substitute for the Special Enrollment Exam</vt:lpstr>
      <vt:lpstr>The National Association  of Enrolled Agents</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McNaughton</dc:creator>
  <cp:lastModifiedBy>jgellner</cp:lastModifiedBy>
  <cp:revision>9</cp:revision>
  <dcterms:created xsi:type="dcterms:W3CDTF">2011-10-08T02:01:21Z</dcterms:created>
  <dcterms:modified xsi:type="dcterms:W3CDTF">2013-07-12T14:57:17Z</dcterms:modified>
</cp:coreProperties>
</file>