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59" r:id="rId8"/>
    <p:sldId id="271" r:id="rId9"/>
    <p:sldId id="268" r:id="rId10"/>
    <p:sldId id="269" r:id="rId11"/>
    <p:sldId id="260" r:id="rId12"/>
    <p:sldId id="266" r:id="rId13"/>
    <p:sldId id="261" r:id="rId14"/>
    <p:sldId id="265" r:id="rId15"/>
    <p:sldId id="262" r:id="rId16"/>
    <p:sldId id="270" r:id="rId17"/>
    <p:sldId id="263" r:id="rId18"/>
    <p:sldId id="264" r:id="rId19"/>
  </p:sldIdLst>
  <p:sldSz cx="18288000" cy="10287000"/>
  <p:notesSz cx="6858000" cy="9144000"/>
  <p:embeddedFontLst>
    <p:embeddedFont>
      <p:font typeface="Lato Bold" panose="020B0604020202020204" charset="0"/>
      <p:regular r:id="rId21"/>
      <p:bold r:id="rId22"/>
    </p:embeddedFont>
    <p:embeddedFont>
      <p:font typeface="Muli Bold" panose="020B0604020202020204" charset="0"/>
      <p:regular r:id="rId23"/>
    </p:embeddedFont>
    <p:embeddedFont>
      <p:font typeface="Muli Bold Bold" panose="020B0604020202020204" charset="0"/>
      <p:regular r:id="rId24"/>
    </p:embeddedFont>
    <p:embeddedFont>
      <p:font typeface="Muli Regular" panose="020B0604020202020204" charset="0"/>
      <p:regular r:id="rId25"/>
    </p:embeddedFont>
    <p:embeddedFont>
      <p:font typeface="Muli Regular Bold" panose="020B0604020202020204" charset="0"/>
      <p:regular r:id="rId26"/>
    </p:embeddedFont>
    <p:embeddedFont>
      <p:font typeface="Open Sans" panose="020B0606030504020204" pitchFamily="34" charset="0"/>
      <p:regular r:id="rId27"/>
      <p:bold r:id="rId28"/>
      <p:italic r:id="rId29"/>
      <p:boldItalic r:id="rId30"/>
    </p:embeddedFont>
    <p:embeddedFont>
      <p:font typeface="Open Sans Light" panose="020B0306030504020204" pitchFamily="34" charset="0"/>
      <p:regular r:id="rId31"/>
      <p:italic r:id="rId32"/>
    </p:embeddedFont>
    <p:embeddedFont>
      <p:font typeface="Segoe UI" panose="020B0502040204020203"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596"/>
    <a:srgbClr val="4FD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56620-6CA1-4F2D-904B-6953053E9A63}" v="363" dt="2024-01-24T18:09:13.837"/>
    <p1510:client id="{67B50D6C-354A-02D1-56A4-7009F6EF3D2F}" v="1320" dt="2024-01-24T17:34:57.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3792" autoAdjust="0"/>
  </p:normalViewPr>
  <p:slideViewPr>
    <p:cSldViewPr snapToGrid="0">
      <p:cViewPr varScale="1">
        <p:scale>
          <a:sx n="42" d="100"/>
          <a:sy n="42" d="100"/>
        </p:scale>
        <p:origin x="108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88F16-6E62-4EBA-8EAA-203EEF62FFB0}"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4E3E0-247A-4185-B2B0-24C1B4C44EF1}" type="slidenum">
              <a:rPr lang="en-US" smtClean="0"/>
              <a:t>‹#›</a:t>
            </a:fld>
            <a:endParaRPr lang="en-US"/>
          </a:p>
        </p:txBody>
      </p:sp>
    </p:spTree>
    <p:extLst>
      <p:ext uri="{BB962C8B-B14F-4D97-AF65-F5344CB8AC3E}">
        <p14:creationId xmlns:p14="http://schemas.microsoft.com/office/powerpoint/2010/main" val="218082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eashumate@gmail.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Share the different types of learning</a:t>
            </a:r>
          </a:p>
          <a:p>
            <a:pPr marL="171450" indent="-171450">
              <a:buFontTx/>
              <a:buChar char="-"/>
            </a:pPr>
            <a:r>
              <a:rPr lang="en-US" dirty="0"/>
              <a:t>Free monthly webinars</a:t>
            </a:r>
          </a:p>
          <a:p>
            <a:pPr marL="628650" lvl="1" indent="-171450">
              <a:buFontTx/>
              <a:buChar char="-"/>
            </a:pPr>
            <a:r>
              <a:rPr lang="en-US" dirty="0"/>
              <a:t>Solutions rooms</a:t>
            </a:r>
          </a:p>
          <a:p>
            <a:pPr marL="628650" lvl="1" indent="-171450">
              <a:buFontTx/>
              <a:buChar char="-"/>
            </a:pPr>
            <a:r>
              <a:rPr lang="en-US" dirty="0"/>
              <a:t>GR updates</a:t>
            </a:r>
          </a:p>
          <a:p>
            <a:pPr marL="628650" lvl="1" indent="-171450">
              <a:buFontTx/>
              <a:buChar char="-"/>
            </a:pPr>
            <a:r>
              <a:rPr lang="en-US" dirty="0"/>
              <a:t>Roundtables</a:t>
            </a:r>
          </a:p>
          <a:p>
            <a:pPr marL="628650" lvl="1" indent="-171450">
              <a:buFontTx/>
              <a:buChar char="-"/>
            </a:pPr>
            <a:r>
              <a:rPr lang="en-US" dirty="0"/>
              <a:t>Hot topic webinars </a:t>
            </a:r>
          </a:p>
          <a:p>
            <a:pPr marL="628650" lvl="1" indent="-171450">
              <a:buFontTx/>
              <a:buChar char="-"/>
            </a:pPr>
            <a:r>
              <a:rPr lang="en-US" dirty="0"/>
              <a:t>These brown bag webinars to ask questions direct to </a:t>
            </a:r>
            <a:r>
              <a:rPr lang="en-US" dirty="0" err="1"/>
              <a:t>naea</a:t>
            </a:r>
            <a:r>
              <a:rPr lang="en-US" dirty="0"/>
              <a:t> team members/committee members for help </a:t>
            </a:r>
          </a:p>
          <a:p>
            <a:pPr marL="171450" lvl="0" indent="-171450">
              <a:buFontTx/>
              <a:buChar char="-"/>
            </a:pPr>
            <a:r>
              <a:rPr lang="en-US" dirty="0"/>
              <a:t>Live events</a:t>
            </a:r>
          </a:p>
          <a:p>
            <a:pPr marL="628650" lvl="1" indent="-171450">
              <a:buFontTx/>
              <a:buChar char="-"/>
            </a:pPr>
            <a:r>
              <a:rPr lang="en-US" dirty="0"/>
              <a:t>Go over these more in detail on that slide but mention that we do them a few times a year </a:t>
            </a:r>
          </a:p>
        </p:txBody>
      </p:sp>
      <p:sp>
        <p:nvSpPr>
          <p:cNvPr id="4" name="Slide Number Placeholder 3"/>
          <p:cNvSpPr>
            <a:spLocks noGrp="1"/>
          </p:cNvSpPr>
          <p:nvPr>
            <p:ph type="sldNum" sz="quarter" idx="5"/>
          </p:nvPr>
        </p:nvSpPr>
        <p:spPr/>
        <p:txBody>
          <a:bodyPr/>
          <a:lstStyle/>
          <a:p>
            <a:fld id="{B444E3E0-247A-4185-B2B0-24C1B4C44EF1}" type="slidenum">
              <a:rPr lang="en-US" smtClean="0"/>
              <a:t>4</a:t>
            </a:fld>
            <a:endParaRPr lang="en-US"/>
          </a:p>
        </p:txBody>
      </p:sp>
    </p:spTree>
    <p:extLst>
      <p:ext uri="{BB962C8B-B14F-4D97-AF65-F5344CB8AC3E}">
        <p14:creationId xmlns:p14="http://schemas.microsoft.com/office/powerpoint/2010/main" val="152551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link in chat: https://www.naea.org/tax-summit/ </a:t>
            </a:r>
          </a:p>
        </p:txBody>
      </p:sp>
      <p:sp>
        <p:nvSpPr>
          <p:cNvPr id="4" name="Slide Number Placeholder 3"/>
          <p:cNvSpPr>
            <a:spLocks noGrp="1"/>
          </p:cNvSpPr>
          <p:nvPr>
            <p:ph type="sldNum" sz="quarter" idx="5"/>
          </p:nvPr>
        </p:nvSpPr>
        <p:spPr/>
        <p:txBody>
          <a:bodyPr/>
          <a:lstStyle/>
          <a:p>
            <a:fld id="{B444E3E0-247A-4185-B2B0-24C1B4C44EF1}" type="slidenum">
              <a:rPr lang="en-US" smtClean="0"/>
              <a:t>5</a:t>
            </a:fld>
            <a:endParaRPr lang="en-US"/>
          </a:p>
        </p:txBody>
      </p:sp>
    </p:spTree>
    <p:extLst>
      <p:ext uri="{BB962C8B-B14F-4D97-AF65-F5344CB8AC3E}">
        <p14:creationId xmlns:p14="http://schemas.microsoft.com/office/powerpoint/2010/main" val="345802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solidFill>
                  <a:schemeClr val="bg1"/>
                </a:solidFill>
              </a:rPr>
              <a:t>Share the link to path in the chat, recommend they bookmark it! https://www.pathlms.com/naea</a:t>
            </a:r>
            <a:r>
              <a:rPr lang="en-US">
                <a:solidFill>
                  <a:schemeClr val="bg1"/>
                </a:solidFill>
              </a:rPr>
              <a:t> </a:t>
            </a:r>
            <a:endParaRPr lang="en-US" sz="1200">
              <a:solidFill>
                <a:schemeClr val="bg1"/>
              </a:solidFill>
              <a:cs typeface="Calibri"/>
            </a:endParaRPr>
          </a:p>
          <a:p>
            <a:pPr marL="171450" indent="-171450">
              <a:buFont typeface="Arial" panose="020B0604020202020204" pitchFamily="34" charset="0"/>
              <a:buChar char="•"/>
            </a:pPr>
            <a:r>
              <a:rPr lang="en-US" sz="1200">
                <a:solidFill>
                  <a:schemeClr val="bg1"/>
                </a:solidFill>
              </a:rPr>
              <a:t>Log in to the guest account on an incognito window</a:t>
            </a:r>
            <a:endParaRPr lang="en-US" sz="1200">
              <a:solidFill>
                <a:schemeClr val="bg1"/>
              </a:solidFill>
              <a:cs typeface="Calibri"/>
            </a:endParaRPr>
          </a:p>
          <a:p>
            <a:pPr marL="171450" indent="-171450">
              <a:buFont typeface="Arial" panose="020B0604020202020204" pitchFamily="34" charset="0"/>
              <a:buChar char="•"/>
            </a:pPr>
            <a:r>
              <a:rPr lang="en-US" sz="1200">
                <a:solidFill>
                  <a:schemeClr val="bg1"/>
                </a:solidFill>
              </a:rPr>
              <a:t>Share your screen</a:t>
            </a:r>
            <a:endParaRPr lang="en-US" sz="1200">
              <a:solidFill>
                <a:schemeClr val="bg1"/>
              </a:solidFill>
              <a:cs typeface="Calibri"/>
            </a:endParaRPr>
          </a:p>
          <a:p>
            <a:pPr marL="171450" indent="-171450">
              <a:buFont typeface="Arial" panose="020B0604020202020204" pitchFamily="34" charset="0"/>
              <a:buChar char="•"/>
            </a:pPr>
            <a:r>
              <a:rPr lang="en-US" sz="1200">
                <a:solidFill>
                  <a:schemeClr val="bg1"/>
                </a:solidFill>
              </a:rPr>
              <a:t>Go over below topics:</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Logging in – either from profile page or from</a:t>
            </a:r>
            <a:r>
              <a:rPr lang="en-US">
                <a:solidFill>
                  <a:schemeClr val="bg1"/>
                </a:solidFill>
              </a:rPr>
              <a:t> </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Home page highlights</a:t>
            </a:r>
            <a:endParaRPr lang="en-US" sz="1200">
              <a:solidFill>
                <a:schemeClr val="bg1"/>
              </a:solidFill>
              <a:cs typeface="Calibri"/>
            </a:endParaRPr>
          </a:p>
          <a:p>
            <a:pPr marL="1085850" lvl="2" indent="-171450">
              <a:buFont typeface="Arial" panose="020B0604020202020204" pitchFamily="34" charset="0"/>
              <a:buChar char="•"/>
            </a:pPr>
            <a:r>
              <a:rPr lang="en-US" sz="1200">
                <a:solidFill>
                  <a:schemeClr val="bg1"/>
                </a:solidFill>
              </a:rPr>
              <a:t>Their profile/ my activity tabs</a:t>
            </a:r>
            <a:endParaRPr lang="en-US" sz="1200">
              <a:solidFill>
                <a:schemeClr val="bg1"/>
              </a:solidFill>
              <a:cs typeface="Calibri"/>
            </a:endParaRPr>
          </a:p>
          <a:p>
            <a:pPr marL="1085850" lvl="2" indent="-171450">
              <a:buFont typeface="Arial" panose="020B0604020202020204" pitchFamily="34" charset="0"/>
              <a:buChar char="•"/>
            </a:pPr>
            <a:r>
              <a:rPr lang="en-US" sz="1200" err="1">
                <a:solidFill>
                  <a:schemeClr val="bg1"/>
                </a:solidFill>
              </a:rPr>
              <a:t>Faq</a:t>
            </a:r>
            <a:endParaRPr lang="en-US" sz="1200">
              <a:solidFill>
                <a:schemeClr val="bg1"/>
              </a:solidFill>
            </a:endParaRPr>
          </a:p>
          <a:p>
            <a:pPr marL="1085850" lvl="2" indent="-171450">
              <a:buFont typeface="Arial" panose="020B0604020202020204" pitchFamily="34" charset="0"/>
              <a:buChar char="•"/>
            </a:pPr>
            <a:r>
              <a:rPr lang="en-US" sz="1200">
                <a:solidFill>
                  <a:schemeClr val="bg1"/>
                </a:solidFill>
              </a:rPr>
              <a:t>Blue buttons</a:t>
            </a:r>
            <a:r>
              <a:rPr lang="en-US">
                <a:solidFill>
                  <a:schemeClr val="bg1"/>
                </a:solidFill>
              </a:rPr>
              <a:t> </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How to search</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General course layout</a:t>
            </a:r>
            <a:endParaRPr lang="en-US" sz="1200">
              <a:solidFill>
                <a:schemeClr val="bg1"/>
              </a:solidFill>
              <a:cs typeface="Calibri"/>
            </a:endParaRPr>
          </a:p>
          <a:p>
            <a:pPr marL="1085850" lvl="2" indent="-171450">
              <a:buFont typeface="Arial" panose="020B0604020202020204" pitchFamily="34" charset="0"/>
              <a:buChar char="•"/>
            </a:pPr>
            <a:r>
              <a:rPr lang="en-US" sz="1200">
                <a:solidFill>
                  <a:schemeClr val="bg1"/>
                </a:solidFill>
              </a:rPr>
              <a:t>Surveys, materials, certificates</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How to get certificates</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CE credit breakdown</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Our CE reporting timeline</a:t>
            </a:r>
            <a:r>
              <a:rPr lang="en-US">
                <a:solidFill>
                  <a:schemeClr val="bg1"/>
                </a:solidFill>
              </a:rPr>
              <a:t> </a:t>
            </a:r>
            <a:endParaRPr lang="en-US" sz="1200">
              <a:solidFill>
                <a:schemeClr val="bg1"/>
              </a:solidFill>
              <a:cs typeface="Calibri"/>
            </a:endParaRPr>
          </a:p>
          <a:p>
            <a:pPr marL="171450" lvl="0" indent="-171450">
              <a:buFontTx/>
              <a:buChar char="-"/>
            </a:pPr>
            <a:r>
              <a:rPr lang="en-US"/>
              <a:t>On demand library</a:t>
            </a:r>
            <a:endParaRPr lang="en-US">
              <a:cs typeface="Calibri"/>
            </a:endParaRPr>
          </a:p>
          <a:p>
            <a:pPr marL="628650" lvl="1" indent="-171450">
              <a:buFontTx/>
              <a:buChar char="-"/>
            </a:pPr>
            <a:r>
              <a:rPr lang="en-US"/>
              <a:t>Features topics on representation, tax topics, and practice education</a:t>
            </a:r>
            <a:endParaRPr lang="en-US">
              <a:cs typeface="Calibri"/>
            </a:endParaRPr>
          </a:p>
          <a:p>
            <a:pPr marL="628650" lvl="1" indent="-171450">
              <a:buFontTx/>
              <a:buChar char="-"/>
            </a:pPr>
            <a:r>
              <a:rPr lang="en-US"/>
              <a:t>Free member webinars section</a:t>
            </a:r>
            <a:endParaRPr lang="en-US">
              <a:cs typeface="Calibri"/>
            </a:endParaRPr>
          </a:p>
          <a:p>
            <a:pPr marL="628650" lvl="1" indent="-171450">
              <a:buFontTx/>
              <a:buChar char="-"/>
            </a:pPr>
            <a:r>
              <a:rPr lang="en-US"/>
              <a:t>EA Journal Exam</a:t>
            </a:r>
            <a:endParaRPr lang="en-US">
              <a:cs typeface="Calibri"/>
            </a:endParaRPr>
          </a:p>
          <a:p>
            <a:pPr marL="628650" lvl="1" indent="-171450">
              <a:buFontTx/>
              <a:buChar char="-"/>
            </a:pPr>
            <a:r>
              <a:rPr lang="en-US"/>
              <a:t>Searchable by learning level, topic category, CE type, and keywords</a:t>
            </a:r>
            <a:endParaRPr lang="en-US">
              <a:cs typeface="Calibri"/>
            </a:endParaRPr>
          </a:p>
          <a:p>
            <a:pPr marL="628650" lvl="1" indent="-171450">
              <a:buFont typeface="Arial" panose="020B0604020202020204" pitchFamily="34" charset="0"/>
              <a:buChar char="•"/>
            </a:pPr>
            <a:endParaRPr lang="en-US" sz="1200">
              <a:solidFill>
                <a:schemeClr val="bg1"/>
              </a:solidFill>
            </a:endParaRPr>
          </a:p>
          <a:p>
            <a:pPr marL="628650" lvl="1" indent="-171450">
              <a:buFont typeface="Arial" panose="020B0604020202020204" pitchFamily="34" charset="0"/>
              <a:buChar char="•"/>
            </a:pPr>
            <a:endParaRPr lang="en-US" sz="1200">
              <a:solidFill>
                <a:schemeClr val="bg1"/>
              </a:solidFill>
            </a:endParaRPr>
          </a:p>
          <a:p>
            <a:pPr>
              <a:spcBef>
                <a:spcPts val="500"/>
              </a:spcBef>
              <a:spcAft>
                <a:spcPts val="500"/>
              </a:spcAft>
            </a:pPr>
            <a:r>
              <a:rPr lang="en-US" sz="1800">
                <a:effectLst/>
                <a:latin typeface="Segoe UI"/>
                <a:cs typeface="Segoe UI"/>
              </a:rPr>
              <a:t>Erin Fake Account - Mickey Mouse</a:t>
            </a:r>
          </a:p>
          <a:p>
            <a:pPr>
              <a:spcBef>
                <a:spcPts val="500"/>
              </a:spcBef>
              <a:spcAft>
                <a:spcPts val="500"/>
              </a:spcAft>
            </a:pPr>
            <a:r>
              <a:rPr lang="en-US" sz="1800">
                <a:effectLst/>
                <a:latin typeface="Segoe UI"/>
                <a:cs typeface="Segoe UI"/>
              </a:rPr>
              <a:t>U: </a:t>
            </a:r>
            <a:r>
              <a:rPr lang="en-US" sz="1800">
                <a:effectLst/>
                <a:latin typeface="Segoe UI"/>
                <a:cs typeface="Segoe UI"/>
                <a:hlinkClick r:id="rId3"/>
              </a:rPr>
              <a:t>eashumate@gmail.com</a:t>
            </a:r>
            <a:endParaRPr lang="en-US" sz="1800">
              <a:effectLst/>
              <a:latin typeface="Segoe UI"/>
              <a:cs typeface="Segoe UI"/>
            </a:endParaRPr>
          </a:p>
          <a:p>
            <a:pPr>
              <a:spcBef>
                <a:spcPts val="500"/>
              </a:spcBef>
              <a:spcAft>
                <a:spcPts val="500"/>
              </a:spcAft>
            </a:pPr>
            <a:r>
              <a:rPr lang="en-US" sz="1800">
                <a:effectLst/>
                <a:latin typeface="Segoe UI"/>
                <a:cs typeface="Segoe UI"/>
              </a:rPr>
              <a:t>P: Naea1730!!</a:t>
            </a:r>
          </a:p>
          <a:p>
            <a:pPr marL="628650" lvl="1" indent="-171450">
              <a:buFont typeface="Arial" panose="020B0604020202020204" pitchFamily="34" charset="0"/>
              <a:buChar char="•"/>
            </a:pPr>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fld id="{B444E3E0-247A-4185-B2B0-24C1B4C44EF1}" type="slidenum">
              <a:rPr lang="en-US" smtClean="0"/>
              <a:t>8</a:t>
            </a:fld>
            <a:endParaRPr lang="en-US"/>
          </a:p>
        </p:txBody>
      </p:sp>
    </p:spTree>
    <p:extLst>
      <p:ext uri="{BB962C8B-B14F-4D97-AF65-F5344CB8AC3E}">
        <p14:creationId xmlns:p14="http://schemas.microsoft.com/office/powerpoint/2010/main" val="422271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Share the link for the NAEA event calendar in the chat: https://www.naea.org/events/ </a:t>
            </a:r>
          </a:p>
          <a:p>
            <a:pPr marL="171450" indent="-171450">
              <a:buFontTx/>
              <a:buChar char="-"/>
            </a:pPr>
            <a:r>
              <a:rPr lang="en-US" dirty="0"/>
              <a:t>Go over the upcoming events – without dates</a:t>
            </a:r>
          </a:p>
          <a:p>
            <a:pPr marL="628650" lvl="1" indent="-171450">
              <a:buFontTx/>
              <a:buChar char="-"/>
            </a:pPr>
            <a:r>
              <a:rPr lang="en-US" dirty="0"/>
              <a:t>Tax Summit</a:t>
            </a:r>
          </a:p>
          <a:p>
            <a:pPr marL="628650" lvl="1" indent="-171450">
              <a:buFontTx/>
              <a:buChar char="-"/>
            </a:pPr>
            <a:r>
              <a:rPr lang="en-US" dirty="0"/>
              <a:t>Cert programs</a:t>
            </a:r>
          </a:p>
          <a:p>
            <a:pPr marL="628650" lvl="1" indent="-171450">
              <a:buFontTx/>
              <a:buChar char="-"/>
            </a:pPr>
            <a:r>
              <a:rPr lang="en-US" dirty="0"/>
              <a:t>NTPI</a:t>
            </a:r>
          </a:p>
        </p:txBody>
      </p:sp>
      <p:sp>
        <p:nvSpPr>
          <p:cNvPr id="4" name="Slide Number Placeholder 3"/>
          <p:cNvSpPr>
            <a:spLocks noGrp="1"/>
          </p:cNvSpPr>
          <p:nvPr>
            <p:ph type="sldNum" sz="quarter" idx="5"/>
          </p:nvPr>
        </p:nvSpPr>
        <p:spPr/>
        <p:txBody>
          <a:bodyPr/>
          <a:lstStyle/>
          <a:p>
            <a:fld id="{B444E3E0-247A-4185-B2B0-24C1B4C44EF1}" type="slidenum">
              <a:rPr lang="en-US" smtClean="0"/>
              <a:t>9</a:t>
            </a:fld>
            <a:endParaRPr lang="en-US"/>
          </a:p>
        </p:txBody>
      </p:sp>
    </p:spTree>
    <p:extLst>
      <p:ext uri="{BB962C8B-B14F-4D97-AF65-F5344CB8AC3E}">
        <p14:creationId xmlns:p14="http://schemas.microsoft.com/office/powerpoint/2010/main" val="284643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Surgent </a:t>
            </a:r>
          </a:p>
          <a:p>
            <a:pPr marL="171450" indent="-171450">
              <a:buFontTx/>
              <a:buChar char="-"/>
            </a:pPr>
            <a:r>
              <a:rPr lang="en-US" b="1" dirty="0"/>
              <a:t>For associate members: </a:t>
            </a:r>
            <a:r>
              <a:rPr lang="en-US" dirty="0"/>
              <a:t>free part 1, </a:t>
            </a:r>
            <a:r>
              <a:rPr lang="en-US" b="0" i="0" dirty="0">
                <a:solidFill>
                  <a:srgbClr val="303030"/>
                </a:solidFill>
                <a:effectLst/>
                <a:latin typeface="Open Sans" panose="020B0606030504020204" pitchFamily="34" charset="0"/>
              </a:rPr>
              <a:t>$150 off parts 2 and 3 or off the Premier Pass</a:t>
            </a:r>
          </a:p>
          <a:p>
            <a:pPr marL="171450" indent="-171450">
              <a:buFontTx/>
              <a:buChar char="-"/>
            </a:pPr>
            <a:r>
              <a:rPr lang="en-US" b="1" dirty="0"/>
              <a:t>Tax experts corner</a:t>
            </a:r>
            <a:r>
              <a:rPr lang="en-US" dirty="0"/>
              <a:t>: </a:t>
            </a:r>
            <a:r>
              <a:rPr lang="en-US" b="0" i="0" dirty="0">
                <a:solidFill>
                  <a:srgbClr val="303030"/>
                </a:solidFill>
                <a:effectLst/>
                <a:latin typeface="Open Sans" panose="020B0606030504020204" pitchFamily="34" charset="0"/>
              </a:rPr>
              <a:t>Surgent also offers NAEA members and guests access to the monthly Tax Experts’ Corner™ series of continuing education courses, curated for Enrolled Agents and Tax Professionals. Each course qualifies for 3 IRS CE hours and is offered to NAEA members at a 10% discount through NAEA.</a:t>
            </a:r>
            <a:endParaRPr lang="en-US" dirty="0"/>
          </a:p>
          <a:p>
            <a:pPr marL="171450" indent="-171450">
              <a:buFontTx/>
              <a:buChar char="-"/>
            </a:pPr>
            <a:r>
              <a:rPr lang="en-US" b="1" i="0" dirty="0">
                <a:solidFill>
                  <a:srgbClr val="303030"/>
                </a:solidFill>
                <a:effectLst/>
                <a:latin typeface="Open Sans" panose="020B0606030504020204" pitchFamily="34" charset="0"/>
              </a:rPr>
              <a:t>The Surgent Income Tax School</a:t>
            </a:r>
            <a:r>
              <a:rPr lang="en-US" b="0" i="0" dirty="0">
                <a:solidFill>
                  <a:srgbClr val="303030"/>
                </a:solidFill>
                <a:effectLst/>
                <a:latin typeface="Open Sans" panose="020B0606030504020204" pitchFamily="34" charset="0"/>
              </a:rPr>
              <a:t> offers comprehensive online tax courses to meet the needs of those just entering the tax profession, as well as experienced tax professionals already in the industry. NAEA members receive 15% off of the Comprehensive Tax Course and the Small Business I and II Tax Courses.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10% discount on all of their CPE</a:t>
            </a:r>
          </a:p>
          <a:p>
            <a:pPr marL="171450" indent="-171450">
              <a:buFontTx/>
              <a:buChar char="-"/>
            </a:pPr>
            <a:endParaRPr lang="en-US" dirty="0"/>
          </a:p>
          <a:p>
            <a:pPr marL="0" indent="0">
              <a:buFontTx/>
              <a:buNone/>
            </a:pPr>
            <a:r>
              <a:rPr lang="en-US" b="1" dirty="0"/>
              <a:t>Tax Talk today</a:t>
            </a:r>
          </a:p>
          <a:p>
            <a:pPr marL="0" indent="0">
              <a:buFontTx/>
              <a:buNone/>
            </a:pPr>
            <a:r>
              <a:rPr lang="en-US" b="0" i="0" dirty="0">
                <a:solidFill>
                  <a:srgbClr val="303030"/>
                </a:solidFill>
                <a:effectLst/>
                <a:latin typeface="Open Sans" panose="020B0606030504020204" pitchFamily="34" charset="0"/>
              </a:rPr>
              <a:t>NAEA members receive a </a:t>
            </a:r>
            <a:r>
              <a:rPr lang="en-US" b="1" i="0" dirty="0">
                <a:solidFill>
                  <a:srgbClr val="303030"/>
                </a:solidFill>
                <a:effectLst/>
                <a:latin typeface="Open Sans" panose="020B0606030504020204" pitchFamily="34" charset="0"/>
              </a:rPr>
              <a:t>complimentary View-Only Subscription Package</a:t>
            </a:r>
            <a:r>
              <a:rPr lang="en-US" b="0" i="0" dirty="0">
                <a:solidFill>
                  <a:srgbClr val="303030"/>
                </a:solidFill>
                <a:effectLst/>
                <a:latin typeface="Open Sans" panose="020B0606030504020204" pitchFamily="34" charset="0"/>
              </a:rPr>
              <a:t> ($100 for non-members). There are no CPE credits earned with the complimentary subscription. </a:t>
            </a:r>
            <a:r>
              <a:rPr lang="en-US" b="1" i="1" dirty="0">
                <a:solidFill>
                  <a:srgbClr val="303030"/>
                </a:solidFill>
                <a:effectLst/>
                <a:latin typeface="Open Sans" panose="020B0606030504020204" pitchFamily="34" charset="0"/>
              </a:rPr>
              <a:t>Need CPE credits?</a:t>
            </a:r>
            <a:r>
              <a:rPr lang="en-US" b="0" i="1" dirty="0">
                <a:solidFill>
                  <a:srgbClr val="303030"/>
                </a:solidFill>
                <a:effectLst/>
                <a:latin typeface="Open Sans" panose="020B0606030504020204" pitchFamily="34" charset="0"/>
              </a:rPr>
              <a:t> </a:t>
            </a:r>
            <a:r>
              <a:rPr lang="en-US" b="0" i="0" dirty="0">
                <a:solidFill>
                  <a:srgbClr val="303030"/>
                </a:solidFill>
                <a:effectLst/>
                <a:latin typeface="Open Sans" panose="020B0606030504020204" pitchFamily="34" charset="0"/>
              </a:rPr>
              <a:t>Tax Talk Today offers several options for purchasing CPE credits. NAEA members receive a 10% discount on the full purchase price of our 15 and 12 credit packages. </a:t>
            </a:r>
            <a:endParaRPr lang="en-US" dirty="0"/>
          </a:p>
          <a:p>
            <a:pPr marL="0" indent="0">
              <a:buFontTx/>
              <a:buNone/>
            </a:pPr>
            <a:endParaRPr lang="en-US" dirty="0"/>
          </a:p>
          <a:p>
            <a:pPr marL="0" indent="0">
              <a:buFontTx/>
              <a:buNone/>
            </a:pPr>
            <a:r>
              <a:rPr lang="en-US" b="1" i="0" dirty="0">
                <a:solidFill>
                  <a:srgbClr val="303030"/>
                </a:solidFill>
                <a:effectLst/>
                <a:latin typeface="Open Sans" panose="020B0606030504020204" pitchFamily="34" charset="0"/>
              </a:rPr>
              <a:t>Wolters Kluwer</a:t>
            </a:r>
            <a:r>
              <a:rPr lang="en-US" b="0" i="0" dirty="0">
                <a:solidFill>
                  <a:srgbClr val="303030"/>
                </a:solidFill>
                <a:effectLst/>
                <a:latin typeface="Open Sans" panose="020B0606030504020204" pitchFamily="34" charset="0"/>
              </a:rPr>
              <a:t> is a recognized leader in the tax and accounting industry, providing the latest information impacting CPAs, tax professionals, auditors, financial planners, and other industry professionals. NAEA members can save up 25% off all selected CCH® Publications.</a:t>
            </a:r>
          </a:p>
          <a:p>
            <a:pPr marL="0" indent="0">
              <a:buFontTx/>
              <a:buNone/>
            </a:pPr>
            <a:endParaRPr lang="en-US" b="0" i="0" dirty="0">
              <a:solidFill>
                <a:srgbClr val="303030"/>
              </a:solidFill>
              <a:effectLst/>
              <a:latin typeface="Open Sans" panose="020B0606030504020204" pitchFamily="34" charset="0"/>
            </a:endParaRPr>
          </a:p>
          <a:p>
            <a:pPr marL="0" indent="0">
              <a:buFontTx/>
              <a:buNone/>
            </a:pPr>
            <a:r>
              <a:rPr lang="en-US" b="1" i="0" dirty="0">
                <a:solidFill>
                  <a:srgbClr val="303030"/>
                </a:solidFill>
                <a:effectLst/>
                <a:latin typeface="Open Sans" panose="020B0606030504020204" pitchFamily="34" charset="0"/>
              </a:rPr>
              <a:t>NARSSA: </a:t>
            </a:r>
            <a:r>
              <a:rPr lang="en-US" b="0" i="0" dirty="0">
                <a:solidFill>
                  <a:srgbClr val="303030"/>
                </a:solidFill>
                <a:effectLst/>
                <a:latin typeface="Open Sans" panose="020B0606030504020204" pitchFamily="34" charset="0"/>
              </a:rPr>
              <a:t>NAEA has partnered with </a:t>
            </a:r>
            <a:r>
              <a:rPr lang="en-US" b="1" i="0" dirty="0">
                <a:solidFill>
                  <a:srgbClr val="303030"/>
                </a:solidFill>
                <a:effectLst/>
                <a:latin typeface="Open Sans" panose="020B0606030504020204" pitchFamily="34" charset="0"/>
              </a:rPr>
              <a:t>The National Association of Registered Social Security Analysts</a:t>
            </a:r>
            <a:r>
              <a:rPr lang="en-US" b="0" i="0" dirty="0">
                <a:solidFill>
                  <a:srgbClr val="303030"/>
                </a:solidFill>
                <a:effectLst/>
                <a:latin typeface="Open Sans" panose="020B0606030504020204" pitchFamily="34" charset="0"/>
              </a:rPr>
              <a:t>, the nation’s leading membership organization for accountants and advisors engaged in Social Security advisory. If you want to learn more about Social Security to better serve clients, the RSSA eLearning program is for you. Become an expert Social Security Advisor – a Registered Social Security Analyst. </a:t>
            </a:r>
            <a:r>
              <a:rPr lang="en-US" b="1" i="0" dirty="0">
                <a:solidFill>
                  <a:srgbClr val="303030"/>
                </a:solidFill>
                <a:effectLst/>
                <a:latin typeface="Open Sans" panose="020B0606030504020204" pitchFamily="34" charset="0"/>
              </a:rPr>
              <a:t>NAEA members save $300 on this program! </a:t>
            </a:r>
            <a:endParaRPr lang="en-US" b="1" dirty="0"/>
          </a:p>
          <a:p>
            <a:pPr marL="0" indent="0">
              <a:buFontTx/>
              <a:buNone/>
            </a:pPr>
            <a:r>
              <a:rPr lang="en-US" dirty="0"/>
              <a:t>- </a:t>
            </a:r>
          </a:p>
        </p:txBody>
      </p:sp>
      <p:sp>
        <p:nvSpPr>
          <p:cNvPr id="4" name="Slide Number Placeholder 3"/>
          <p:cNvSpPr>
            <a:spLocks noGrp="1"/>
          </p:cNvSpPr>
          <p:nvPr>
            <p:ph type="sldNum" sz="quarter" idx="5"/>
          </p:nvPr>
        </p:nvSpPr>
        <p:spPr/>
        <p:txBody>
          <a:bodyPr/>
          <a:lstStyle/>
          <a:p>
            <a:fld id="{B444E3E0-247A-4185-B2B0-24C1B4C44EF1}" type="slidenum">
              <a:rPr lang="en-US" smtClean="0"/>
              <a:t>10</a:t>
            </a:fld>
            <a:endParaRPr lang="en-US"/>
          </a:p>
        </p:txBody>
      </p:sp>
    </p:spTree>
    <p:extLst>
      <p:ext uri="{BB962C8B-B14F-4D97-AF65-F5344CB8AC3E}">
        <p14:creationId xmlns:p14="http://schemas.microsoft.com/office/powerpoint/2010/main" val="346141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FA350-6127-631E-0D5C-6D3C3AF0F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F4786-2749-1708-A4C7-8B64362C8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E5C26-EEFA-230C-129A-5032529D4572}"/>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1148AAAE-E5FC-0ECC-33AC-96CDEEAA8F8E}"/>
              </a:ext>
            </a:extLst>
          </p:cNvPr>
          <p:cNvSpPr>
            <a:spLocks noGrp="1"/>
          </p:cNvSpPr>
          <p:nvPr>
            <p:ph type="sldNum" sz="quarter" idx="5"/>
          </p:nvPr>
        </p:nvSpPr>
        <p:spPr/>
        <p:txBody>
          <a:bodyPr/>
          <a:lstStyle/>
          <a:p>
            <a:fld id="{B444E3E0-247A-4185-B2B0-24C1B4C44EF1}" type="slidenum">
              <a:rPr lang="en-US" smtClean="0"/>
              <a:t>13</a:t>
            </a:fld>
            <a:endParaRPr lang="en-US"/>
          </a:p>
        </p:txBody>
      </p:sp>
    </p:spTree>
    <p:extLst>
      <p:ext uri="{BB962C8B-B14F-4D97-AF65-F5344CB8AC3E}">
        <p14:creationId xmlns:p14="http://schemas.microsoft.com/office/powerpoint/2010/main" val="322846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naea.org/about-naea/faq/"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mailto:education@naea.org" TargetMode="External"/><Relationship Id="rId3" Type="http://schemas.openxmlformats.org/officeDocument/2006/relationships/hyperlink" Target="mailto:jrambo@naea.org" TargetMode="External"/><Relationship Id="rId7" Type="http://schemas.openxmlformats.org/officeDocument/2006/relationships/hyperlink" Target="mailto:membership@naea.org" TargetMode="External"/><Relationship Id="rId2" Type="http://schemas.openxmlformats.org/officeDocument/2006/relationships/hyperlink" Target="mailto:kcomegys@naea.org" TargetMode="External"/><Relationship Id="rId1" Type="http://schemas.openxmlformats.org/officeDocument/2006/relationships/slideLayout" Target="../slideLayouts/slideLayout7.xml"/><Relationship Id="rId6" Type="http://schemas.openxmlformats.org/officeDocument/2006/relationships/hyperlink" Target="mailto:atune@naea.org" TargetMode="External"/><Relationship Id="rId5" Type="http://schemas.openxmlformats.org/officeDocument/2006/relationships/hyperlink" Target="mailto:jbrewton@naea.org" TargetMode="External"/><Relationship Id="rId4" Type="http://schemas.openxmlformats.org/officeDocument/2006/relationships/hyperlink" Target="mailto:crenshaw@naea.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naea.org/membership/member-center/member-discount-program/" TargetMode="External"/><Relationship Id="rId7" Type="http://schemas.openxmlformats.org/officeDocument/2006/relationships/image" Target="../media/image4.png"/><Relationship Id="rId2" Type="http://schemas.openxmlformats.org/officeDocument/2006/relationships/hyperlink" Target="https://naea.force.com/s/" TargetMode="External"/><Relationship Id="rId1" Type="http://schemas.openxmlformats.org/officeDocument/2006/relationships/slideLayout" Target="../slideLayouts/slideLayout7.xml"/><Relationship Id="rId6" Type="http://schemas.openxmlformats.org/officeDocument/2006/relationships/hyperlink" Target="https://form.asana.com/?k=pI8bQeXL7JMVGyE0myra7A&amp;d=1126977128038393" TargetMode="External"/><Relationship Id="rId5" Type="http://schemas.openxmlformats.org/officeDocument/2006/relationships/hyperlink" Target="https://www.naea.org/newmemberresources/" TargetMode="External"/><Relationship Id="rId4" Type="http://schemas.openxmlformats.org/officeDocument/2006/relationships/hyperlink" Target="https://www.pathlms.com/nae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3017" y="2074934"/>
            <a:ext cx="1204027" cy="5856577"/>
            <a:chOff x="0" y="0"/>
            <a:chExt cx="407288" cy="1981114"/>
          </a:xfrm>
        </p:grpSpPr>
        <p:sp>
          <p:nvSpPr>
            <p:cNvPr id="3" name="Freeform 3"/>
            <p:cNvSpPr/>
            <p:nvPr/>
          </p:nvSpPr>
          <p:spPr>
            <a:xfrm>
              <a:off x="0" y="0"/>
              <a:ext cx="407288" cy="1981114"/>
            </a:xfrm>
            <a:custGeom>
              <a:avLst/>
              <a:gdLst/>
              <a:ahLst/>
              <a:cxnLst/>
              <a:rect l="l" t="t" r="r" b="b"/>
              <a:pathLst>
                <a:path w="407288" h="1981114">
                  <a:moveTo>
                    <a:pt x="0" y="0"/>
                  </a:moveTo>
                  <a:lnTo>
                    <a:pt x="407288" y="0"/>
                  </a:lnTo>
                  <a:lnTo>
                    <a:pt x="407288" y="1981114"/>
                  </a:lnTo>
                  <a:lnTo>
                    <a:pt x="0" y="1981114"/>
                  </a:lnTo>
                  <a:close/>
                </a:path>
              </a:pathLst>
            </a:custGeom>
            <a:solidFill>
              <a:srgbClr val="11467A"/>
            </a:solidFill>
          </p:spPr>
          <p:txBody>
            <a:bodyPr/>
            <a:lstStyle/>
            <a:p>
              <a:endParaRPr lang="en-US"/>
            </a:p>
          </p:txBody>
        </p:sp>
      </p:grpSp>
      <p:sp>
        <p:nvSpPr>
          <p:cNvPr id="5" name="TextBox 5"/>
          <p:cNvSpPr txBox="1"/>
          <p:nvPr/>
        </p:nvSpPr>
        <p:spPr>
          <a:xfrm>
            <a:off x="1138393" y="3662015"/>
            <a:ext cx="7666591" cy="4911601"/>
          </a:xfrm>
          <a:prstGeom prst="rect">
            <a:avLst/>
          </a:prstGeom>
        </p:spPr>
        <p:txBody>
          <a:bodyPr lIns="0" tIns="0" rIns="0" bIns="0" rtlCol="0" anchor="t">
            <a:spAutoFit/>
          </a:bodyPr>
          <a:lstStyle/>
          <a:p>
            <a:pPr>
              <a:lnSpc>
                <a:spcPts val="10999"/>
              </a:lnSpc>
            </a:pPr>
            <a:r>
              <a:rPr lang="en-US" sz="9950" dirty="0">
                <a:solidFill>
                  <a:srgbClr val="139865"/>
                </a:solidFill>
                <a:latin typeface="Muli Bold Bold"/>
              </a:rPr>
              <a:t>New Member Webinar</a:t>
            </a:r>
          </a:p>
          <a:p>
            <a:pPr>
              <a:lnSpc>
                <a:spcPts val="5279"/>
              </a:lnSpc>
            </a:pPr>
            <a:r>
              <a:rPr lang="en-US" sz="4750" dirty="0">
                <a:solidFill>
                  <a:srgbClr val="000000"/>
                </a:solidFill>
                <a:latin typeface="Muli Bold Bold"/>
              </a:rPr>
              <a:t>February 1st, 2024</a:t>
            </a:r>
          </a:p>
        </p:txBody>
      </p:sp>
      <p:sp>
        <p:nvSpPr>
          <p:cNvPr id="7" name="TextBox 7"/>
          <p:cNvSpPr txBox="1"/>
          <p:nvPr/>
        </p:nvSpPr>
        <p:spPr>
          <a:xfrm>
            <a:off x="510562" y="9791700"/>
            <a:ext cx="17754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2024 @NAEA All Rights</a:t>
            </a:r>
          </a:p>
        </p:txBody>
      </p:sp>
      <p:pic>
        <p:nvPicPr>
          <p:cNvPr id="10" name="Picture 9" descr="Logo, company name&#10;&#10;Description automatically generated">
            <a:extLst>
              <a:ext uri="{FF2B5EF4-FFF2-40B4-BE49-F238E27FC236}">
                <a16:creationId xmlns:a16="http://schemas.microsoft.com/office/drawing/2014/main" id="{AB77A6F4-C1C2-57CF-E478-33725934B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62" y="1032272"/>
            <a:ext cx="8763000" cy="24901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2667" y="0"/>
            <a:ext cx="7626880" cy="10287000"/>
            <a:chOff x="0" y="0"/>
            <a:chExt cx="10169173" cy="13716000"/>
          </a:xfrm>
        </p:grpSpPr>
        <p:pic>
          <p:nvPicPr>
            <p:cNvPr id="3" name="Picture 3"/>
            <p:cNvPicPr>
              <a:picLocks noChangeAspect="1"/>
            </p:cNvPicPr>
            <p:nvPr/>
          </p:nvPicPr>
          <p:blipFill>
            <a:blip r:embed="rId3"/>
            <a:srcRect l="35553" r="35553"/>
            <a:stretch>
              <a:fillRect/>
            </a:stretch>
          </p:blipFill>
          <p:spPr>
            <a:xfrm>
              <a:off x="0" y="0"/>
              <a:ext cx="10169173" cy="13716000"/>
            </a:xfrm>
            <a:prstGeom prst="rect">
              <a:avLst/>
            </a:prstGeom>
          </p:spPr>
        </p:pic>
      </p:grpSp>
      <p:grpSp>
        <p:nvGrpSpPr>
          <p:cNvPr id="4" name="Group 4"/>
          <p:cNvGrpSpPr/>
          <p:nvPr/>
        </p:nvGrpSpPr>
        <p:grpSpPr>
          <a:xfrm>
            <a:off x="2536682" y="0"/>
            <a:ext cx="5213637" cy="1028700"/>
            <a:chOff x="0" y="0"/>
            <a:chExt cx="1763625" cy="347980"/>
          </a:xfrm>
        </p:grpSpPr>
        <p:sp>
          <p:nvSpPr>
            <p:cNvPr id="5" name="Freeform 5"/>
            <p:cNvSpPr/>
            <p:nvPr/>
          </p:nvSpPr>
          <p:spPr>
            <a:xfrm>
              <a:off x="0" y="0"/>
              <a:ext cx="1763625" cy="347980"/>
            </a:xfrm>
            <a:custGeom>
              <a:avLst/>
              <a:gdLst/>
              <a:ahLst/>
              <a:cxnLst/>
              <a:rect l="l" t="t" r="r" b="b"/>
              <a:pathLst>
                <a:path w="1763625" h="347980">
                  <a:moveTo>
                    <a:pt x="0" y="0"/>
                  </a:moveTo>
                  <a:lnTo>
                    <a:pt x="1763625" y="0"/>
                  </a:lnTo>
                  <a:lnTo>
                    <a:pt x="1763625" y="347980"/>
                  </a:lnTo>
                  <a:lnTo>
                    <a:pt x="0" y="347980"/>
                  </a:lnTo>
                  <a:close/>
                </a:path>
              </a:pathLst>
            </a:custGeom>
            <a:solidFill>
              <a:srgbClr val="64B245"/>
            </a:solidFill>
          </p:spPr>
          <p:txBody>
            <a:bodyPr/>
            <a:lstStyle/>
            <a:p>
              <a:endParaRPr lang="en-US"/>
            </a:p>
          </p:txBody>
        </p:sp>
      </p:grpSp>
      <p:grpSp>
        <p:nvGrpSpPr>
          <p:cNvPr id="6" name="Group 6"/>
          <p:cNvGrpSpPr/>
          <p:nvPr/>
        </p:nvGrpSpPr>
        <p:grpSpPr>
          <a:xfrm>
            <a:off x="1754982" y="3069364"/>
            <a:ext cx="6749327" cy="5676927"/>
            <a:chOff x="-36945" y="0"/>
            <a:chExt cx="8999103" cy="7569233"/>
          </a:xfrm>
        </p:grpSpPr>
        <p:sp>
          <p:nvSpPr>
            <p:cNvPr id="7" name="TextBox 7"/>
            <p:cNvSpPr txBox="1"/>
            <p:nvPr/>
          </p:nvSpPr>
          <p:spPr>
            <a:xfrm>
              <a:off x="0" y="0"/>
              <a:ext cx="8962158" cy="2667397"/>
            </a:xfrm>
            <a:prstGeom prst="rect">
              <a:avLst/>
            </a:prstGeom>
          </p:spPr>
          <p:txBody>
            <a:bodyPr lIns="0" tIns="0" rIns="0" bIns="0" rtlCol="0" anchor="t">
              <a:spAutoFit/>
            </a:bodyPr>
            <a:lstStyle/>
            <a:p>
              <a:pPr>
                <a:lnSpc>
                  <a:spcPts val="7800"/>
                </a:lnSpc>
              </a:pPr>
              <a:r>
                <a:rPr lang="en-US" sz="6500">
                  <a:solidFill>
                    <a:srgbClr val="11467A"/>
                  </a:solidFill>
                  <a:latin typeface="Muli Bold"/>
                </a:rPr>
                <a:t>Continuing Education</a:t>
              </a:r>
            </a:p>
          </p:txBody>
        </p:sp>
        <p:sp>
          <p:nvSpPr>
            <p:cNvPr id="8" name="TextBox 8"/>
            <p:cNvSpPr txBox="1"/>
            <p:nvPr/>
          </p:nvSpPr>
          <p:spPr>
            <a:xfrm>
              <a:off x="-36945" y="3620375"/>
              <a:ext cx="7709554" cy="3948858"/>
            </a:xfrm>
            <a:prstGeom prst="rect">
              <a:avLst/>
            </a:prstGeom>
          </p:spPr>
          <p:txBody>
            <a:bodyPr lIns="0" tIns="0" rIns="0" bIns="0" rtlCol="0" anchor="t">
              <a:spAutoFit/>
            </a:bodyPr>
            <a:lstStyle/>
            <a:p>
              <a:pPr>
                <a:lnSpc>
                  <a:spcPts val="3919"/>
                </a:lnSpc>
              </a:pPr>
              <a:r>
                <a:rPr lang="en-US" sz="2800">
                  <a:solidFill>
                    <a:srgbClr val="139765"/>
                  </a:solidFill>
                  <a:latin typeface="Muli Regular Bold"/>
                </a:rPr>
                <a:t>Educations Partners</a:t>
              </a:r>
            </a:p>
            <a:p>
              <a:pPr>
                <a:lnSpc>
                  <a:spcPts val="3919"/>
                </a:lnSpc>
              </a:pPr>
              <a:endParaRPr lang="en-US" sz="2800">
                <a:solidFill>
                  <a:srgbClr val="139765"/>
                </a:solidFill>
                <a:latin typeface="Muli Regular Bold"/>
              </a:endParaRPr>
            </a:p>
            <a:p>
              <a:pPr>
                <a:lnSpc>
                  <a:spcPts val="3919"/>
                </a:lnSpc>
              </a:pPr>
              <a:r>
                <a:rPr lang="en-US" sz="2800">
                  <a:solidFill>
                    <a:srgbClr val="139765"/>
                  </a:solidFill>
                  <a:latin typeface="Muli Regular Bold"/>
                </a:rPr>
                <a:t>Surgent</a:t>
              </a:r>
            </a:p>
            <a:p>
              <a:pPr>
                <a:lnSpc>
                  <a:spcPts val="3919"/>
                </a:lnSpc>
              </a:pPr>
              <a:r>
                <a:rPr lang="en-US" sz="2800">
                  <a:solidFill>
                    <a:srgbClr val="139765"/>
                  </a:solidFill>
                  <a:latin typeface="Muli Regular Bold"/>
                </a:rPr>
                <a:t>Tax Talk Today</a:t>
              </a:r>
            </a:p>
            <a:p>
              <a:pPr>
                <a:lnSpc>
                  <a:spcPts val="3919"/>
                </a:lnSpc>
              </a:pPr>
              <a:r>
                <a:rPr lang="en-US" sz="2800">
                  <a:solidFill>
                    <a:srgbClr val="139765"/>
                  </a:solidFill>
                  <a:latin typeface="Muli Regular Bold"/>
                </a:rPr>
                <a:t>Wolters Kluwer</a:t>
              </a:r>
            </a:p>
            <a:p>
              <a:pPr>
                <a:lnSpc>
                  <a:spcPts val="3919"/>
                </a:lnSpc>
              </a:pPr>
              <a:r>
                <a:rPr lang="en-US" sz="2800">
                  <a:solidFill>
                    <a:srgbClr val="139765"/>
                  </a:solidFill>
                  <a:latin typeface="Muli Regular Bold"/>
                </a:rPr>
                <a:t>NARSSA</a:t>
              </a:r>
            </a:p>
          </p:txBody>
        </p:sp>
      </p:grpSp>
      <p:sp>
        <p:nvSpPr>
          <p:cNvPr id="9" name="TextBox 9"/>
          <p:cNvSpPr txBox="1"/>
          <p:nvPr/>
        </p:nvSpPr>
        <p:spPr>
          <a:xfrm>
            <a:off x="510562" y="9825858"/>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2024 @NAEA All Rights</a:t>
            </a:r>
          </a:p>
        </p:txBody>
      </p:sp>
      <p:pic>
        <p:nvPicPr>
          <p:cNvPr id="10" name="Picture 9">
            <a:extLst>
              <a:ext uri="{FF2B5EF4-FFF2-40B4-BE49-F238E27FC236}">
                <a16:creationId xmlns:a16="http://schemas.microsoft.com/office/drawing/2014/main" id="{59982356-8C67-4F91-A923-15F3C938955E}"/>
              </a:ext>
            </a:extLst>
          </p:cNvPr>
          <p:cNvPicPr>
            <a:picLocks noChangeAspect="1"/>
          </p:cNvPicPr>
          <p:nvPr/>
        </p:nvPicPr>
        <p:blipFill>
          <a:blip r:embed="rId4"/>
          <a:stretch>
            <a:fillRect/>
          </a:stretch>
        </p:blipFill>
        <p:spPr>
          <a:xfrm>
            <a:off x="10692667" y="30888"/>
            <a:ext cx="9144000" cy="10286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73087" y="0"/>
            <a:ext cx="8414913" cy="10287000"/>
            <a:chOff x="0" y="0"/>
            <a:chExt cx="11219884" cy="13716000"/>
          </a:xfrm>
        </p:grpSpPr>
        <p:pic>
          <p:nvPicPr>
            <p:cNvPr id="3" name="Picture 3"/>
            <p:cNvPicPr>
              <a:picLocks noChangeAspect="1"/>
            </p:cNvPicPr>
            <p:nvPr/>
          </p:nvPicPr>
          <p:blipFill>
            <a:blip r:embed="rId2"/>
            <a:srcRect l="34060" r="34060"/>
            <a:stretch>
              <a:fillRect/>
            </a:stretch>
          </p:blipFill>
          <p:spPr>
            <a:xfrm>
              <a:off x="0" y="0"/>
              <a:ext cx="11219884" cy="13716000"/>
            </a:xfrm>
            <a:prstGeom prst="rect">
              <a:avLst/>
            </a:prstGeom>
          </p:spPr>
        </p:pic>
      </p:grpSp>
      <p:grpSp>
        <p:nvGrpSpPr>
          <p:cNvPr id="4" name="Group 4"/>
          <p:cNvGrpSpPr/>
          <p:nvPr/>
        </p:nvGrpSpPr>
        <p:grpSpPr>
          <a:xfrm>
            <a:off x="1028700" y="1138236"/>
            <a:ext cx="8668709" cy="4398301"/>
            <a:chOff x="0" y="0"/>
            <a:chExt cx="11558279" cy="5864403"/>
          </a:xfrm>
        </p:grpSpPr>
        <p:sp>
          <p:nvSpPr>
            <p:cNvPr id="5" name="TextBox 5"/>
            <p:cNvSpPr txBox="1"/>
            <p:nvPr/>
          </p:nvSpPr>
          <p:spPr>
            <a:xfrm>
              <a:off x="0" y="0"/>
              <a:ext cx="11558279" cy="1333699"/>
            </a:xfrm>
            <a:prstGeom prst="rect">
              <a:avLst/>
            </a:prstGeom>
          </p:spPr>
          <p:txBody>
            <a:bodyPr lIns="0" tIns="0" rIns="0" bIns="0" rtlCol="0" anchor="t">
              <a:spAutoFit/>
            </a:bodyPr>
            <a:lstStyle/>
            <a:p>
              <a:pPr>
                <a:lnSpc>
                  <a:spcPts val="7800"/>
                </a:lnSpc>
              </a:pPr>
              <a:r>
                <a:rPr lang="en-US" sz="6500">
                  <a:solidFill>
                    <a:srgbClr val="18509D"/>
                  </a:solidFill>
                  <a:latin typeface="Muli Bold"/>
                </a:rPr>
                <a:t>Members Benefits</a:t>
              </a:r>
            </a:p>
          </p:txBody>
        </p:sp>
        <p:sp>
          <p:nvSpPr>
            <p:cNvPr id="6" name="TextBox 6"/>
            <p:cNvSpPr txBox="1"/>
            <p:nvPr/>
          </p:nvSpPr>
          <p:spPr>
            <a:xfrm>
              <a:off x="0" y="4574930"/>
              <a:ext cx="11558279" cy="1289473"/>
            </a:xfrm>
            <a:prstGeom prst="rect">
              <a:avLst/>
            </a:prstGeom>
          </p:spPr>
          <p:txBody>
            <a:bodyPr lIns="0" tIns="0" rIns="0" bIns="0" rtlCol="0" anchor="t">
              <a:spAutoFit/>
            </a:bodyPr>
            <a:lstStyle/>
            <a:p>
              <a:pPr>
                <a:lnSpc>
                  <a:spcPts val="3919"/>
                </a:lnSpc>
              </a:pPr>
              <a:endParaRPr lang="en-US" sz="2750">
                <a:solidFill>
                  <a:srgbClr val="171717"/>
                </a:solidFill>
                <a:latin typeface="Muli Regular Bold"/>
              </a:endParaRPr>
            </a:p>
            <a:p>
              <a:pPr>
                <a:lnSpc>
                  <a:spcPts val="3919"/>
                </a:lnSpc>
              </a:pPr>
              <a:endParaRPr lang="en-US" sz="2799">
                <a:solidFill>
                  <a:srgbClr val="171717"/>
                </a:solidFill>
                <a:latin typeface="Muli Regular Bold"/>
              </a:endParaRPr>
            </a:p>
          </p:txBody>
        </p:sp>
      </p:grpSp>
      <p:sp>
        <p:nvSpPr>
          <p:cNvPr id="7" name="TextBox 7"/>
          <p:cNvSpPr txBox="1"/>
          <p:nvPr/>
        </p:nvSpPr>
        <p:spPr>
          <a:xfrm>
            <a:off x="1028700" y="5759260"/>
            <a:ext cx="7373191" cy="400559"/>
          </a:xfrm>
          <a:prstGeom prst="rect">
            <a:avLst/>
          </a:prstGeom>
        </p:spPr>
        <p:txBody>
          <a:bodyPr lIns="0" tIns="0" rIns="0" bIns="0" rtlCol="0" anchor="t">
            <a:spAutoFit/>
          </a:bodyPr>
          <a:lstStyle/>
          <a:p>
            <a:pPr>
              <a:lnSpc>
                <a:spcPts val="3359"/>
              </a:lnSpc>
            </a:pPr>
            <a:endParaRPr lang="en-US" sz="2400">
              <a:solidFill>
                <a:srgbClr val="171717"/>
              </a:solidFill>
              <a:latin typeface="Muli Regular"/>
            </a:endParaRPr>
          </a:p>
        </p:txBody>
      </p:sp>
      <p:sp>
        <p:nvSpPr>
          <p:cNvPr id="8" name="TextBox 8"/>
          <p:cNvSpPr txBox="1"/>
          <p:nvPr/>
        </p:nvSpPr>
        <p:spPr>
          <a:xfrm>
            <a:off x="510562" y="9715500"/>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2024 @NAEA All Rights</a:t>
            </a:r>
          </a:p>
        </p:txBody>
      </p:sp>
      <p:pic>
        <p:nvPicPr>
          <p:cNvPr id="10" name="Picture 10" descr="A picture containing text&#10;&#10;Description automatically generated">
            <a:extLst>
              <a:ext uri="{FF2B5EF4-FFF2-40B4-BE49-F238E27FC236}">
                <a16:creationId xmlns:a16="http://schemas.microsoft.com/office/drawing/2014/main" id="{4BE7527B-5235-7F2A-E0B8-AD2CBF7AF18A}"/>
              </a:ext>
            </a:extLst>
          </p:cNvPr>
          <p:cNvPicPr>
            <a:picLocks noChangeAspect="1"/>
          </p:cNvPicPr>
          <p:nvPr/>
        </p:nvPicPr>
        <p:blipFill>
          <a:blip r:embed="rId3"/>
          <a:stretch>
            <a:fillRect/>
          </a:stretch>
        </p:blipFill>
        <p:spPr>
          <a:xfrm>
            <a:off x="927012" y="5180061"/>
            <a:ext cx="8716734" cy="4273532"/>
          </a:xfrm>
          <a:prstGeom prst="rect">
            <a:avLst/>
          </a:prstGeom>
        </p:spPr>
      </p:pic>
      <p:sp>
        <p:nvSpPr>
          <p:cNvPr id="13" name="TextBox 8">
            <a:extLst>
              <a:ext uri="{FF2B5EF4-FFF2-40B4-BE49-F238E27FC236}">
                <a16:creationId xmlns:a16="http://schemas.microsoft.com/office/drawing/2014/main" id="{32BD6440-DE05-AFCA-21E9-8BD05D427A27}"/>
              </a:ext>
            </a:extLst>
          </p:cNvPr>
          <p:cNvSpPr txBox="1"/>
          <p:nvPr/>
        </p:nvSpPr>
        <p:spPr>
          <a:xfrm>
            <a:off x="449191" y="7993606"/>
            <a:ext cx="8966235" cy="961097"/>
          </a:xfrm>
          <a:prstGeom prst="rect">
            <a:avLst/>
          </a:prstGeom>
        </p:spPr>
        <p:txBody>
          <a:bodyPr wrap="square" lIns="0" tIns="0" rIns="0" bIns="0" rtlCol="0" anchor="t">
            <a:spAutoFit/>
          </a:bodyPr>
          <a:lstStyle/>
          <a:p>
            <a:pPr>
              <a:lnSpc>
                <a:spcPts val="3919"/>
              </a:lnSpc>
            </a:pPr>
            <a:endParaRPr lang="en-US" sz="2800">
              <a:solidFill>
                <a:srgbClr val="139765"/>
              </a:solidFill>
              <a:latin typeface="Muli Regular Bold"/>
            </a:endParaRPr>
          </a:p>
          <a:p>
            <a:pPr>
              <a:lnSpc>
                <a:spcPts val="3919"/>
              </a:lnSpc>
            </a:pPr>
            <a:endParaRPr lang="en-US" sz="2800">
              <a:solidFill>
                <a:srgbClr val="139765"/>
              </a:solidFill>
              <a:latin typeface="Muli Regular Bold"/>
            </a:endParaRPr>
          </a:p>
        </p:txBody>
      </p:sp>
      <p:sp>
        <p:nvSpPr>
          <p:cNvPr id="14" name="TextBox 13">
            <a:extLst>
              <a:ext uri="{FF2B5EF4-FFF2-40B4-BE49-F238E27FC236}">
                <a16:creationId xmlns:a16="http://schemas.microsoft.com/office/drawing/2014/main" id="{EB5242B9-F46A-D249-D809-FF12CCEEE574}"/>
              </a:ext>
            </a:extLst>
          </p:cNvPr>
          <p:cNvSpPr txBox="1"/>
          <p:nvPr/>
        </p:nvSpPr>
        <p:spPr>
          <a:xfrm>
            <a:off x="1023257" y="2251218"/>
            <a:ext cx="699128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B050"/>
                </a:solidFill>
                <a:latin typeface="Muli Regular"/>
              </a:rPr>
              <a:t>Tax Season Resources Center</a:t>
            </a:r>
            <a:endParaRPr lang="en-US"/>
          </a:p>
          <a:p>
            <a:r>
              <a:rPr lang="en-US" sz="2800" b="1">
                <a:solidFill>
                  <a:srgbClr val="00B050"/>
                </a:solidFill>
                <a:latin typeface="Muli Regular"/>
              </a:rPr>
              <a:t>Member Directory &amp; Facebook Group</a:t>
            </a:r>
            <a:endParaRPr lang="en-US"/>
          </a:p>
          <a:p>
            <a:r>
              <a:rPr lang="en-US" sz="2800" b="1">
                <a:solidFill>
                  <a:srgbClr val="00B050"/>
                </a:solidFill>
                <a:latin typeface="Muli Regular"/>
                <a:cs typeface="Calibri"/>
              </a:rPr>
              <a:t>Member </a:t>
            </a:r>
            <a:r>
              <a:rPr lang="en-US" sz="2800" b="1" err="1">
                <a:solidFill>
                  <a:srgbClr val="00B050"/>
                </a:solidFill>
                <a:latin typeface="Muli Regular"/>
                <a:cs typeface="Calibri"/>
              </a:rPr>
              <a:t>WebBoard</a:t>
            </a:r>
            <a:endParaRPr lang="en-US" sz="2800" b="1">
              <a:solidFill>
                <a:srgbClr val="00B050"/>
              </a:solidFill>
              <a:latin typeface="Muli Regular"/>
              <a:cs typeface="Calibri"/>
            </a:endParaRPr>
          </a:p>
          <a:p>
            <a:r>
              <a:rPr lang="en-US" sz="2800" b="1">
                <a:solidFill>
                  <a:srgbClr val="00B050"/>
                </a:solidFill>
                <a:latin typeface="Muli Regular"/>
                <a:cs typeface="Calibri"/>
              </a:rPr>
              <a:t>Wellness Center</a:t>
            </a:r>
          </a:p>
          <a:p>
            <a:r>
              <a:rPr lang="en-US" sz="2800" b="1">
                <a:solidFill>
                  <a:srgbClr val="00B050"/>
                </a:solidFill>
                <a:latin typeface="Muli Regular"/>
                <a:cs typeface="Calibri"/>
              </a:rPr>
              <a:t>Find a Tax Expert Directory</a:t>
            </a:r>
          </a:p>
          <a:p>
            <a:r>
              <a:rPr lang="en-US" sz="2800" b="1">
                <a:solidFill>
                  <a:srgbClr val="00B050"/>
                </a:solidFill>
                <a:latin typeface="Muli Regular"/>
                <a:cs typeface="Calibri"/>
              </a:rPr>
              <a:t>State Affiliate</a:t>
            </a:r>
          </a:p>
        </p:txBody>
      </p:sp>
      <p:pic>
        <p:nvPicPr>
          <p:cNvPr id="9" name="Picture 11" descr="A picture containing text, computer, indoor, screenshot&#10;&#10;Description automatically generated">
            <a:extLst>
              <a:ext uri="{FF2B5EF4-FFF2-40B4-BE49-F238E27FC236}">
                <a16:creationId xmlns:a16="http://schemas.microsoft.com/office/drawing/2014/main" id="{C2A7900A-D7A7-5AFD-A082-CFAE33CD9236}"/>
              </a:ext>
            </a:extLst>
          </p:cNvPr>
          <p:cNvPicPr>
            <a:picLocks noChangeAspect="1"/>
          </p:cNvPicPr>
          <p:nvPr/>
        </p:nvPicPr>
        <p:blipFill>
          <a:blip r:embed="rId4"/>
          <a:stretch>
            <a:fillRect/>
          </a:stretch>
        </p:blipFill>
        <p:spPr>
          <a:xfrm>
            <a:off x="10044462" y="3197672"/>
            <a:ext cx="8095783" cy="3696512"/>
          </a:xfrm>
          <a:prstGeom prst="rect">
            <a:avLst/>
          </a:prstGeom>
        </p:spPr>
      </p:pic>
    </p:spTree>
    <p:extLst>
      <p:ext uri="{BB962C8B-B14F-4D97-AF65-F5344CB8AC3E}">
        <p14:creationId xmlns:p14="http://schemas.microsoft.com/office/powerpoint/2010/main" val="305305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626880" cy="10287000"/>
            <a:chOff x="0" y="0"/>
            <a:chExt cx="10169173" cy="13716000"/>
          </a:xfrm>
        </p:grpSpPr>
        <p:pic>
          <p:nvPicPr>
            <p:cNvPr id="3" name="Picture 3"/>
            <p:cNvPicPr>
              <a:picLocks noChangeAspect="1"/>
            </p:cNvPicPr>
            <p:nvPr/>
          </p:nvPicPr>
          <p:blipFill>
            <a:blip r:embed="rId2"/>
            <a:srcRect l="35553" r="35553"/>
            <a:stretch>
              <a:fillRect/>
            </a:stretch>
          </p:blipFill>
          <p:spPr>
            <a:xfrm>
              <a:off x="0" y="0"/>
              <a:ext cx="10169173" cy="13716000"/>
            </a:xfrm>
            <a:prstGeom prst="rect">
              <a:avLst/>
            </a:prstGeom>
          </p:spPr>
        </p:pic>
      </p:grpSp>
      <p:grpSp>
        <p:nvGrpSpPr>
          <p:cNvPr id="4" name="Group 4"/>
          <p:cNvGrpSpPr/>
          <p:nvPr/>
        </p:nvGrpSpPr>
        <p:grpSpPr>
          <a:xfrm>
            <a:off x="10579281" y="0"/>
            <a:ext cx="5213637" cy="1028700"/>
            <a:chOff x="0" y="0"/>
            <a:chExt cx="1763625" cy="347980"/>
          </a:xfrm>
        </p:grpSpPr>
        <p:sp>
          <p:nvSpPr>
            <p:cNvPr id="5" name="Freeform 5"/>
            <p:cNvSpPr/>
            <p:nvPr/>
          </p:nvSpPr>
          <p:spPr>
            <a:xfrm>
              <a:off x="0" y="0"/>
              <a:ext cx="1763625" cy="347980"/>
            </a:xfrm>
            <a:custGeom>
              <a:avLst/>
              <a:gdLst/>
              <a:ahLst/>
              <a:cxnLst/>
              <a:rect l="l" t="t" r="r" b="b"/>
              <a:pathLst>
                <a:path w="1763625" h="347980">
                  <a:moveTo>
                    <a:pt x="0" y="0"/>
                  </a:moveTo>
                  <a:lnTo>
                    <a:pt x="1763625" y="0"/>
                  </a:lnTo>
                  <a:lnTo>
                    <a:pt x="1763625" y="347980"/>
                  </a:lnTo>
                  <a:lnTo>
                    <a:pt x="0" y="347980"/>
                  </a:lnTo>
                  <a:close/>
                </a:path>
              </a:pathLst>
            </a:custGeom>
            <a:solidFill>
              <a:srgbClr val="23BCD7"/>
            </a:solidFill>
          </p:spPr>
          <p:txBody>
            <a:bodyPr/>
            <a:lstStyle/>
            <a:p>
              <a:endParaRPr lang="en-US"/>
            </a:p>
          </p:txBody>
        </p:sp>
      </p:grpSp>
      <p:grpSp>
        <p:nvGrpSpPr>
          <p:cNvPr id="6" name="Group 6"/>
          <p:cNvGrpSpPr/>
          <p:nvPr/>
        </p:nvGrpSpPr>
        <p:grpSpPr>
          <a:xfrm>
            <a:off x="9825290" y="3069364"/>
            <a:ext cx="6721618" cy="6387433"/>
            <a:chOff x="0" y="0"/>
            <a:chExt cx="8962158" cy="8516580"/>
          </a:xfrm>
        </p:grpSpPr>
        <p:sp>
          <p:nvSpPr>
            <p:cNvPr id="7" name="TextBox 7"/>
            <p:cNvSpPr txBox="1"/>
            <p:nvPr/>
          </p:nvSpPr>
          <p:spPr>
            <a:xfrm>
              <a:off x="0" y="0"/>
              <a:ext cx="8962158" cy="1333699"/>
            </a:xfrm>
            <a:prstGeom prst="rect">
              <a:avLst/>
            </a:prstGeom>
          </p:spPr>
          <p:txBody>
            <a:bodyPr lIns="0" tIns="0" rIns="0" bIns="0" rtlCol="0" anchor="t">
              <a:spAutoFit/>
            </a:bodyPr>
            <a:lstStyle/>
            <a:p>
              <a:pPr>
                <a:lnSpc>
                  <a:spcPts val="7800"/>
                </a:lnSpc>
              </a:pPr>
              <a:r>
                <a:rPr lang="en-US" sz="6500">
                  <a:solidFill>
                    <a:srgbClr val="11467A"/>
                  </a:solidFill>
                  <a:latin typeface="Muli Bold"/>
                </a:rPr>
                <a:t>FAQs</a:t>
              </a:r>
            </a:p>
          </p:txBody>
        </p:sp>
        <p:sp>
          <p:nvSpPr>
            <p:cNvPr id="8" name="TextBox 8"/>
            <p:cNvSpPr txBox="1"/>
            <p:nvPr/>
          </p:nvSpPr>
          <p:spPr>
            <a:xfrm>
              <a:off x="0" y="7890084"/>
              <a:ext cx="7709553" cy="626496"/>
            </a:xfrm>
            <a:prstGeom prst="rect">
              <a:avLst/>
            </a:prstGeom>
          </p:spPr>
          <p:txBody>
            <a:bodyPr lIns="0" tIns="0" rIns="0" bIns="0" rtlCol="0" anchor="t">
              <a:spAutoFit/>
            </a:bodyPr>
            <a:lstStyle/>
            <a:p>
              <a:pPr>
                <a:lnSpc>
                  <a:spcPts val="3919"/>
                </a:lnSpc>
              </a:pPr>
              <a:r>
                <a:rPr lang="en-US" sz="2800">
                  <a:ea typeface="+mn-lt"/>
                  <a:cs typeface="+mn-lt"/>
                  <a:hlinkClick r:id="rId3"/>
                </a:rPr>
                <a:t>https://www.naea.org/about-naea/faq/</a:t>
              </a:r>
              <a:endParaRPr lang="en-US"/>
            </a:p>
          </p:txBody>
        </p:sp>
      </p:grpSp>
      <p:sp>
        <p:nvSpPr>
          <p:cNvPr id="9" name="TextBox 9"/>
          <p:cNvSpPr txBox="1"/>
          <p:nvPr/>
        </p:nvSpPr>
        <p:spPr>
          <a:xfrm>
            <a:off x="533400" y="9791700"/>
            <a:ext cx="1851637" cy="203261"/>
          </a:xfrm>
          <a:prstGeom prst="rect">
            <a:avLst/>
          </a:prstGeom>
        </p:spPr>
        <p:txBody>
          <a:bodyPr wrap="square" lIns="0" tIns="0" rIns="0" bIns="0" rtlCol="0" anchor="t">
            <a:spAutoFit/>
          </a:bodyPr>
          <a:lstStyle/>
          <a:p>
            <a:pPr algn="ctr">
              <a:lnSpc>
                <a:spcPts val="1679"/>
              </a:lnSpc>
            </a:pPr>
            <a:r>
              <a:rPr lang="en-US" sz="1200">
                <a:solidFill>
                  <a:srgbClr val="F7FFEF"/>
                </a:solidFill>
                <a:latin typeface="Open Sans Light"/>
              </a:rPr>
              <a:t>2023 @NAEA All Rights</a:t>
            </a:r>
          </a:p>
        </p:txBody>
      </p:sp>
      <p:pic>
        <p:nvPicPr>
          <p:cNvPr id="10" name="Picture 10" descr="Graphical user interface, text, application&#10;&#10;Description automatically generated">
            <a:extLst>
              <a:ext uri="{FF2B5EF4-FFF2-40B4-BE49-F238E27FC236}">
                <a16:creationId xmlns:a16="http://schemas.microsoft.com/office/drawing/2014/main" id="{EB53A0A3-E5F1-DF3A-05AA-2DA9C0C4D4DD}"/>
              </a:ext>
            </a:extLst>
          </p:cNvPr>
          <p:cNvPicPr>
            <a:picLocks noChangeAspect="1"/>
          </p:cNvPicPr>
          <p:nvPr/>
        </p:nvPicPr>
        <p:blipFill>
          <a:blip r:embed="rId4"/>
          <a:stretch>
            <a:fillRect/>
          </a:stretch>
        </p:blipFill>
        <p:spPr>
          <a:xfrm>
            <a:off x="9711915" y="4414331"/>
            <a:ext cx="6008914" cy="4227901"/>
          </a:xfrm>
          <a:prstGeom prst="rect">
            <a:avLst/>
          </a:prstGeom>
        </p:spPr>
      </p:pic>
      <p:pic>
        <p:nvPicPr>
          <p:cNvPr id="12" name="Picture 11" descr="A picture containing text, jigsaw puzzle, flock, light&#10;&#10;Description automatically generated">
            <a:extLst>
              <a:ext uri="{FF2B5EF4-FFF2-40B4-BE49-F238E27FC236}">
                <a16:creationId xmlns:a16="http://schemas.microsoft.com/office/drawing/2014/main" id="{1310EB5E-913C-8D4F-BF1C-656212B4A0EB}"/>
              </a:ext>
            </a:extLst>
          </p:cNvPr>
          <p:cNvPicPr>
            <a:picLocks noChangeAspect="1"/>
          </p:cNvPicPr>
          <p:nvPr/>
        </p:nvPicPr>
        <p:blipFill rotWithShape="1">
          <a:blip r:embed="rId5">
            <a:extLst>
              <a:ext uri="{28A0092B-C50C-407E-A947-70E740481C1C}">
                <a14:useLocalDpi xmlns:a14="http://schemas.microsoft.com/office/drawing/2010/main" val="0"/>
              </a:ext>
            </a:extLst>
          </a:blip>
          <a:srcRect l="18922" r="37157"/>
          <a:stretch/>
        </p:blipFill>
        <p:spPr>
          <a:xfrm>
            <a:off x="-405497" y="0"/>
            <a:ext cx="8032377" cy="10058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117C-5E06-3BE3-8A45-945DBE9028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01DE252-619A-E0FC-75DE-9E098873510B}"/>
              </a:ext>
            </a:extLst>
          </p:cNvPr>
          <p:cNvGrpSpPr/>
          <p:nvPr/>
        </p:nvGrpSpPr>
        <p:grpSpPr>
          <a:xfrm>
            <a:off x="9624380" y="1022081"/>
            <a:ext cx="6649915" cy="2329067"/>
            <a:chOff x="0" y="-409576"/>
            <a:chExt cx="8866554" cy="3105421"/>
          </a:xfrm>
        </p:grpSpPr>
        <p:sp>
          <p:nvSpPr>
            <p:cNvPr id="3" name="TextBox 3">
              <a:extLst>
                <a:ext uri="{FF2B5EF4-FFF2-40B4-BE49-F238E27FC236}">
                  <a16:creationId xmlns:a16="http://schemas.microsoft.com/office/drawing/2014/main" id="{07BA2F0C-7522-D406-0038-F45AF4A9D47F}"/>
                </a:ext>
              </a:extLst>
            </p:cNvPr>
            <p:cNvSpPr txBox="1"/>
            <p:nvPr/>
          </p:nvSpPr>
          <p:spPr>
            <a:xfrm>
              <a:off x="0" y="-409576"/>
              <a:ext cx="8866554" cy="1281462"/>
            </a:xfrm>
            <a:prstGeom prst="rect">
              <a:avLst/>
            </a:prstGeom>
          </p:spPr>
          <p:txBody>
            <a:bodyPr lIns="0" tIns="0" rIns="0" bIns="0" rtlCol="0" anchor="t">
              <a:spAutoFit/>
            </a:bodyPr>
            <a:lstStyle/>
            <a:p>
              <a:pPr>
                <a:lnSpc>
                  <a:spcPts val="3919"/>
                </a:lnSpc>
              </a:pPr>
              <a:r>
                <a:rPr lang="en-US" sz="2800" b="1">
                  <a:solidFill>
                    <a:srgbClr val="139765"/>
                  </a:solidFill>
                  <a:latin typeface="Muli Bold"/>
                </a:rPr>
                <a:t>Government Relations Team</a:t>
              </a:r>
            </a:p>
            <a:p>
              <a:pPr>
                <a:lnSpc>
                  <a:spcPts val="3919"/>
                </a:lnSpc>
              </a:pPr>
              <a:endParaRPr lang="en-US" sz="2800">
                <a:solidFill>
                  <a:srgbClr val="139765"/>
                </a:solidFill>
                <a:latin typeface="Muli Bold"/>
              </a:endParaRPr>
            </a:p>
          </p:txBody>
        </p:sp>
        <p:sp>
          <p:nvSpPr>
            <p:cNvPr id="4" name="TextBox 4">
              <a:extLst>
                <a:ext uri="{FF2B5EF4-FFF2-40B4-BE49-F238E27FC236}">
                  <a16:creationId xmlns:a16="http://schemas.microsoft.com/office/drawing/2014/main" id="{BC72EB43-545F-E6F9-CE2B-FBE1630F68A7}"/>
                </a:ext>
              </a:extLst>
            </p:cNvPr>
            <p:cNvSpPr txBox="1"/>
            <p:nvPr/>
          </p:nvSpPr>
          <p:spPr>
            <a:xfrm>
              <a:off x="0" y="417700"/>
              <a:ext cx="8866554" cy="2278145"/>
            </a:xfrm>
            <a:prstGeom prst="rect">
              <a:avLst/>
            </a:prstGeom>
          </p:spPr>
          <p:txBody>
            <a:bodyPr lIns="0" tIns="0" rIns="0" bIns="0" rtlCol="0" anchor="t">
              <a:spAutoFit/>
            </a:bodyPr>
            <a:lstStyle/>
            <a:p>
              <a:pPr>
                <a:lnSpc>
                  <a:spcPts val="3359"/>
                </a:lnSpc>
              </a:pPr>
              <a:r>
                <a:rPr lang="en-US" sz="2400">
                  <a:solidFill>
                    <a:srgbClr val="303030"/>
                  </a:solidFill>
                  <a:latin typeface="Muli Regular"/>
                  <a:ea typeface="+mn-lt"/>
                  <a:cs typeface="+mn-lt"/>
                </a:rPr>
                <a:t>Maintains regular contact with congressional leaders and key tax administration officials, works to ensure views of enrolled agents are represented in shaping federal tax policy.</a:t>
              </a:r>
              <a:endParaRPr lang="en-US" sz="2400">
                <a:latin typeface="Muli Regular"/>
              </a:endParaRPr>
            </a:p>
          </p:txBody>
        </p:sp>
      </p:grpSp>
      <p:sp>
        <p:nvSpPr>
          <p:cNvPr id="5" name="AutoShape 5">
            <a:extLst>
              <a:ext uri="{FF2B5EF4-FFF2-40B4-BE49-F238E27FC236}">
                <a16:creationId xmlns:a16="http://schemas.microsoft.com/office/drawing/2014/main" id="{097616FE-CA68-8ECD-5C4D-43D29D97DED7}"/>
              </a:ext>
            </a:extLst>
          </p:cNvPr>
          <p:cNvSpPr/>
          <p:nvPr/>
        </p:nvSpPr>
        <p:spPr>
          <a:xfrm>
            <a:off x="9624380" y="3567101"/>
            <a:ext cx="6848727" cy="0"/>
          </a:xfrm>
          <a:prstGeom prst="line">
            <a:avLst/>
          </a:prstGeom>
          <a:ln w="28575" cap="rnd">
            <a:solidFill>
              <a:srgbClr val="171717"/>
            </a:solidFill>
            <a:prstDash val="sysDot"/>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8372D1E9-360E-09F6-5164-0B8B700636C0}"/>
              </a:ext>
            </a:extLst>
          </p:cNvPr>
          <p:cNvSpPr/>
          <p:nvPr/>
        </p:nvSpPr>
        <p:spPr>
          <a:xfrm>
            <a:off x="9624380" y="6746839"/>
            <a:ext cx="6848727" cy="0"/>
          </a:xfrm>
          <a:prstGeom prst="line">
            <a:avLst/>
          </a:prstGeom>
          <a:ln w="28575" cap="rnd">
            <a:solidFill>
              <a:srgbClr val="171717"/>
            </a:solidFill>
            <a:prstDash val="sysDot"/>
            <a:headEnd type="none" w="sm" len="sm"/>
            <a:tailEnd type="none" w="sm" len="sm"/>
          </a:ln>
        </p:spPr>
        <p:txBody>
          <a:bodyPr/>
          <a:lstStyle/>
          <a:p>
            <a:endParaRPr lang="en-US"/>
          </a:p>
        </p:txBody>
      </p:sp>
      <p:grpSp>
        <p:nvGrpSpPr>
          <p:cNvPr id="7" name="Group 7">
            <a:extLst>
              <a:ext uri="{FF2B5EF4-FFF2-40B4-BE49-F238E27FC236}">
                <a16:creationId xmlns:a16="http://schemas.microsoft.com/office/drawing/2014/main" id="{F8DAD5B4-A5E8-81E4-4746-05CD71F6D96B}"/>
              </a:ext>
            </a:extLst>
          </p:cNvPr>
          <p:cNvGrpSpPr/>
          <p:nvPr/>
        </p:nvGrpSpPr>
        <p:grpSpPr>
          <a:xfrm>
            <a:off x="1502135" y="2426427"/>
            <a:ext cx="6721618" cy="5021672"/>
            <a:chOff x="0" y="-857249"/>
            <a:chExt cx="8962158" cy="6695564"/>
          </a:xfrm>
        </p:grpSpPr>
        <p:sp>
          <p:nvSpPr>
            <p:cNvPr id="8" name="TextBox 8">
              <a:extLst>
                <a:ext uri="{FF2B5EF4-FFF2-40B4-BE49-F238E27FC236}">
                  <a16:creationId xmlns:a16="http://schemas.microsoft.com/office/drawing/2014/main" id="{AE31D2DD-C8AA-C2DB-625E-348E7844A30C}"/>
                </a:ext>
              </a:extLst>
            </p:cNvPr>
            <p:cNvSpPr txBox="1"/>
            <p:nvPr/>
          </p:nvSpPr>
          <p:spPr>
            <a:xfrm>
              <a:off x="0" y="-857249"/>
              <a:ext cx="8962158" cy="1333699"/>
            </a:xfrm>
            <a:prstGeom prst="rect">
              <a:avLst/>
            </a:prstGeom>
          </p:spPr>
          <p:txBody>
            <a:bodyPr lIns="0" tIns="0" rIns="0" bIns="0" rtlCol="0" anchor="t">
              <a:spAutoFit/>
            </a:bodyPr>
            <a:lstStyle/>
            <a:p>
              <a:pPr>
                <a:lnSpc>
                  <a:spcPts val="7800"/>
                </a:lnSpc>
              </a:pPr>
              <a:r>
                <a:rPr lang="en-US" sz="6500">
                  <a:solidFill>
                    <a:schemeClr val="tx2">
                      <a:lumMod val="60000"/>
                      <a:lumOff val="40000"/>
                    </a:schemeClr>
                  </a:solidFill>
                  <a:latin typeface="Muli Bold"/>
                </a:rPr>
                <a:t>Advocacy</a:t>
              </a:r>
            </a:p>
          </p:txBody>
        </p:sp>
        <p:sp>
          <p:nvSpPr>
            <p:cNvPr id="9" name="TextBox 9">
              <a:extLst>
                <a:ext uri="{FF2B5EF4-FFF2-40B4-BE49-F238E27FC236}">
                  <a16:creationId xmlns:a16="http://schemas.microsoft.com/office/drawing/2014/main" id="{083E93D8-11BD-C236-65FD-561BC6CE0714}"/>
                </a:ext>
              </a:extLst>
            </p:cNvPr>
            <p:cNvSpPr txBox="1"/>
            <p:nvPr/>
          </p:nvSpPr>
          <p:spPr>
            <a:xfrm>
              <a:off x="0" y="1222606"/>
              <a:ext cx="7709553" cy="4615709"/>
            </a:xfrm>
            <a:prstGeom prst="rect">
              <a:avLst/>
            </a:prstGeom>
          </p:spPr>
          <p:txBody>
            <a:bodyPr lIns="0" tIns="0" rIns="0" bIns="0" rtlCol="0" anchor="t">
              <a:spAutoFit/>
            </a:bodyPr>
            <a:lstStyle/>
            <a:p>
              <a:pPr>
                <a:lnSpc>
                  <a:spcPts val="3919"/>
                </a:lnSpc>
              </a:pPr>
              <a:r>
                <a:rPr lang="en-US" sz="2800">
                  <a:solidFill>
                    <a:srgbClr val="148596"/>
                  </a:solidFill>
                  <a:latin typeface="Muli Regular"/>
                  <a:ea typeface="+mn-lt"/>
                  <a:cs typeface="+mn-lt"/>
                </a:rPr>
                <a:t>Raising awareness about the enrolled agent profession. </a:t>
              </a:r>
              <a:endParaRPr lang="en-US">
                <a:solidFill>
                  <a:srgbClr val="148596"/>
                </a:solidFill>
                <a:latin typeface="Calibri"/>
                <a:ea typeface="+mn-lt"/>
                <a:cs typeface="+mn-lt"/>
              </a:endParaRPr>
            </a:p>
            <a:p>
              <a:pPr>
                <a:lnSpc>
                  <a:spcPts val="3919"/>
                </a:lnSpc>
              </a:pPr>
              <a:endParaRPr lang="en-US" sz="2800">
                <a:solidFill>
                  <a:srgbClr val="148596"/>
                </a:solidFill>
                <a:latin typeface="Muli Regular"/>
                <a:ea typeface="+mn-lt"/>
                <a:cs typeface="+mn-lt"/>
              </a:endParaRPr>
            </a:p>
            <a:p>
              <a:pPr>
                <a:lnSpc>
                  <a:spcPts val="3919"/>
                </a:lnSpc>
              </a:pPr>
              <a:r>
                <a:rPr lang="en-US" sz="2800">
                  <a:solidFill>
                    <a:srgbClr val="148596"/>
                  </a:solidFill>
                  <a:latin typeface="Muli Regular"/>
                  <a:ea typeface="+mn-lt"/>
                  <a:cs typeface="+mn-lt"/>
                </a:rPr>
                <a:t>Be the leading voice with governing bodies to address member challenges and effect change.</a:t>
              </a:r>
              <a:r>
                <a:rPr lang="en-US" sz="1200">
                  <a:solidFill>
                    <a:srgbClr val="148596"/>
                  </a:solidFill>
                  <a:ea typeface="+mn-lt"/>
                  <a:cs typeface="+mn-lt"/>
                </a:rPr>
                <a:t> </a:t>
              </a:r>
              <a:endParaRPr lang="en-US" sz="2800">
                <a:solidFill>
                  <a:srgbClr val="148596"/>
                </a:solidFill>
                <a:latin typeface="Muli Regular Bold"/>
                <a:ea typeface="Calibri"/>
                <a:cs typeface="Calibri"/>
              </a:endParaRPr>
            </a:p>
          </p:txBody>
        </p:sp>
      </p:grpSp>
      <p:grpSp>
        <p:nvGrpSpPr>
          <p:cNvPr id="10" name="Group 10">
            <a:extLst>
              <a:ext uri="{FF2B5EF4-FFF2-40B4-BE49-F238E27FC236}">
                <a16:creationId xmlns:a16="http://schemas.microsoft.com/office/drawing/2014/main" id="{7C8ECE02-7EEA-5F5C-040B-135DD77F2376}"/>
              </a:ext>
            </a:extLst>
          </p:cNvPr>
          <p:cNvGrpSpPr/>
          <p:nvPr/>
        </p:nvGrpSpPr>
        <p:grpSpPr>
          <a:xfrm>
            <a:off x="9624380" y="3838892"/>
            <a:ext cx="6649915" cy="2707931"/>
            <a:chOff x="0" y="-314325"/>
            <a:chExt cx="8866554" cy="3610573"/>
          </a:xfrm>
        </p:grpSpPr>
        <p:sp>
          <p:nvSpPr>
            <p:cNvPr id="11" name="TextBox 11">
              <a:extLst>
                <a:ext uri="{FF2B5EF4-FFF2-40B4-BE49-F238E27FC236}">
                  <a16:creationId xmlns:a16="http://schemas.microsoft.com/office/drawing/2014/main" id="{2062735D-F567-D50B-115B-3B8147E108FB}"/>
                </a:ext>
              </a:extLst>
            </p:cNvPr>
            <p:cNvSpPr txBox="1"/>
            <p:nvPr/>
          </p:nvSpPr>
          <p:spPr>
            <a:xfrm>
              <a:off x="0" y="-314325"/>
              <a:ext cx="8866554" cy="616373"/>
            </a:xfrm>
            <a:prstGeom prst="rect">
              <a:avLst/>
            </a:prstGeom>
          </p:spPr>
          <p:txBody>
            <a:bodyPr lIns="0" tIns="0" rIns="0" bIns="0" rtlCol="0" anchor="t">
              <a:spAutoFit/>
            </a:bodyPr>
            <a:lstStyle/>
            <a:p>
              <a:pPr>
                <a:lnSpc>
                  <a:spcPts val="3919"/>
                </a:lnSpc>
              </a:pPr>
              <a:r>
                <a:rPr lang="en-US" sz="2800">
                  <a:solidFill>
                    <a:srgbClr val="0C79BE"/>
                  </a:solidFill>
                  <a:latin typeface="Muli Bold"/>
                </a:rPr>
                <a:t>NAEA PAC</a:t>
              </a:r>
            </a:p>
          </p:txBody>
        </p:sp>
        <p:sp>
          <p:nvSpPr>
            <p:cNvPr id="12" name="TextBox 12">
              <a:extLst>
                <a:ext uri="{FF2B5EF4-FFF2-40B4-BE49-F238E27FC236}">
                  <a16:creationId xmlns:a16="http://schemas.microsoft.com/office/drawing/2014/main" id="{F75BC025-91C3-7B0A-2220-6EADA9052348}"/>
                </a:ext>
              </a:extLst>
            </p:cNvPr>
            <p:cNvSpPr txBox="1"/>
            <p:nvPr/>
          </p:nvSpPr>
          <p:spPr>
            <a:xfrm>
              <a:off x="0" y="436749"/>
              <a:ext cx="8866554" cy="2859499"/>
            </a:xfrm>
            <a:prstGeom prst="rect">
              <a:avLst/>
            </a:prstGeom>
          </p:spPr>
          <p:txBody>
            <a:bodyPr lIns="0" tIns="0" rIns="0" bIns="0" rtlCol="0" anchor="t">
              <a:spAutoFit/>
            </a:bodyPr>
            <a:lstStyle/>
            <a:p>
              <a:pPr>
                <a:lnSpc>
                  <a:spcPts val="3359"/>
                </a:lnSpc>
              </a:pPr>
              <a:r>
                <a:rPr lang="en-US" sz="2400">
                  <a:solidFill>
                    <a:srgbClr val="171717"/>
                  </a:solidFill>
                  <a:latin typeface="Muli Regular"/>
                </a:rPr>
                <a:t>A powerful tool for supporting candidates aligned with NAEA's policy agenda. Engages enrolled agents in advocacy. Increases member involvement and recognition.</a:t>
              </a:r>
            </a:p>
          </p:txBody>
        </p:sp>
      </p:grpSp>
      <p:grpSp>
        <p:nvGrpSpPr>
          <p:cNvPr id="13" name="Group 13">
            <a:extLst>
              <a:ext uri="{FF2B5EF4-FFF2-40B4-BE49-F238E27FC236}">
                <a16:creationId xmlns:a16="http://schemas.microsoft.com/office/drawing/2014/main" id="{3091E355-7A91-B3BA-43CE-BC1AF35B1E0A}"/>
              </a:ext>
            </a:extLst>
          </p:cNvPr>
          <p:cNvGrpSpPr/>
          <p:nvPr/>
        </p:nvGrpSpPr>
        <p:grpSpPr>
          <a:xfrm>
            <a:off x="9624380" y="6974360"/>
            <a:ext cx="6649915" cy="2271915"/>
            <a:chOff x="0" y="561975"/>
            <a:chExt cx="8866554" cy="3029218"/>
          </a:xfrm>
        </p:grpSpPr>
        <p:sp>
          <p:nvSpPr>
            <p:cNvPr id="14" name="TextBox 14">
              <a:extLst>
                <a:ext uri="{FF2B5EF4-FFF2-40B4-BE49-F238E27FC236}">
                  <a16:creationId xmlns:a16="http://schemas.microsoft.com/office/drawing/2014/main" id="{7223B079-0B21-7367-A3CA-78519DFF2DAD}"/>
                </a:ext>
              </a:extLst>
            </p:cNvPr>
            <p:cNvSpPr txBox="1"/>
            <p:nvPr/>
          </p:nvSpPr>
          <p:spPr>
            <a:xfrm>
              <a:off x="0" y="561975"/>
              <a:ext cx="8866554" cy="616373"/>
            </a:xfrm>
            <a:prstGeom prst="rect">
              <a:avLst/>
            </a:prstGeom>
          </p:spPr>
          <p:txBody>
            <a:bodyPr lIns="0" tIns="0" rIns="0" bIns="0" rtlCol="0" anchor="t">
              <a:spAutoFit/>
            </a:bodyPr>
            <a:lstStyle/>
            <a:p>
              <a:pPr>
                <a:lnSpc>
                  <a:spcPts val="3919"/>
                </a:lnSpc>
              </a:pPr>
              <a:r>
                <a:rPr lang="en-US" sz="2800">
                  <a:solidFill>
                    <a:schemeClr val="accent2">
                      <a:lumMod val="75000"/>
                    </a:schemeClr>
                  </a:solidFill>
                  <a:latin typeface="Muli Bold"/>
                </a:rPr>
                <a:t>NAEA Capitol Fly-In</a:t>
              </a:r>
            </a:p>
          </p:txBody>
        </p:sp>
        <p:sp>
          <p:nvSpPr>
            <p:cNvPr id="15" name="TextBox 15">
              <a:extLst>
                <a:ext uri="{FF2B5EF4-FFF2-40B4-BE49-F238E27FC236}">
                  <a16:creationId xmlns:a16="http://schemas.microsoft.com/office/drawing/2014/main" id="{126A12B2-EA85-5A61-ACBF-F3BCF58408A4}"/>
                </a:ext>
              </a:extLst>
            </p:cNvPr>
            <p:cNvSpPr txBox="1"/>
            <p:nvPr/>
          </p:nvSpPr>
          <p:spPr>
            <a:xfrm>
              <a:off x="0" y="1313050"/>
              <a:ext cx="8866554" cy="2278143"/>
            </a:xfrm>
            <a:prstGeom prst="rect">
              <a:avLst/>
            </a:prstGeom>
          </p:spPr>
          <p:txBody>
            <a:bodyPr lIns="0" tIns="0" rIns="0" bIns="0" rtlCol="0" anchor="t">
              <a:spAutoFit/>
            </a:bodyPr>
            <a:lstStyle/>
            <a:p>
              <a:pPr>
                <a:lnSpc>
                  <a:spcPts val="3359"/>
                </a:lnSpc>
              </a:pPr>
              <a:r>
                <a:rPr lang="en-US" sz="2400">
                  <a:solidFill>
                    <a:srgbClr val="171717"/>
                  </a:solidFill>
                  <a:latin typeface="Muli Regular"/>
                </a:rPr>
                <a:t>Come meet your members of Congress at this two-day event May 20-22, 2024! Network with your peers and colleagues. Engage in the political process.  </a:t>
              </a:r>
            </a:p>
          </p:txBody>
        </p:sp>
      </p:grpSp>
      <p:sp>
        <p:nvSpPr>
          <p:cNvPr id="16" name="TextBox 16">
            <a:extLst>
              <a:ext uri="{FF2B5EF4-FFF2-40B4-BE49-F238E27FC236}">
                <a16:creationId xmlns:a16="http://schemas.microsoft.com/office/drawing/2014/main" id="{2E1E83EC-0279-DC1A-3539-9A0E9DDA8F02}"/>
              </a:ext>
            </a:extLst>
          </p:cNvPr>
          <p:cNvSpPr txBox="1"/>
          <p:nvPr/>
        </p:nvSpPr>
        <p:spPr>
          <a:xfrm>
            <a:off x="510562" y="9784848"/>
            <a:ext cx="1699237" cy="203261"/>
          </a:xfrm>
          <a:prstGeom prst="rect">
            <a:avLst/>
          </a:prstGeom>
        </p:spPr>
        <p:txBody>
          <a:bodyPr wrap="square" lIns="0" tIns="0" rIns="0" bIns="0" rtlCol="0" anchor="t">
            <a:spAutoFit/>
          </a:bodyPr>
          <a:lstStyle/>
          <a:p>
            <a:pPr algn="ctr">
              <a:lnSpc>
                <a:spcPts val="1679"/>
              </a:lnSpc>
            </a:pPr>
            <a:r>
              <a:rPr lang="en-US" sz="1200">
                <a:solidFill>
                  <a:srgbClr val="11467A"/>
                </a:solidFill>
                <a:latin typeface="Open Sans Light"/>
              </a:rPr>
              <a:t>2024 @NAEA All Rights</a:t>
            </a:r>
          </a:p>
        </p:txBody>
      </p:sp>
    </p:spTree>
    <p:extLst>
      <p:ext uri="{BB962C8B-B14F-4D97-AF65-F5344CB8AC3E}">
        <p14:creationId xmlns:p14="http://schemas.microsoft.com/office/powerpoint/2010/main" val="398851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20993"/>
            <a:ext cx="1028700" cy="6045014"/>
            <a:chOff x="0" y="0"/>
            <a:chExt cx="347980" cy="2044857"/>
          </a:xfrm>
        </p:grpSpPr>
        <p:sp>
          <p:nvSpPr>
            <p:cNvPr id="3" name="Freeform 3"/>
            <p:cNvSpPr/>
            <p:nvPr/>
          </p:nvSpPr>
          <p:spPr>
            <a:xfrm>
              <a:off x="0" y="0"/>
              <a:ext cx="347980" cy="2044857"/>
            </a:xfrm>
            <a:custGeom>
              <a:avLst/>
              <a:gdLst/>
              <a:ahLst/>
              <a:cxnLst/>
              <a:rect l="l" t="t" r="r" b="b"/>
              <a:pathLst>
                <a:path w="347980" h="2044857">
                  <a:moveTo>
                    <a:pt x="0" y="0"/>
                  </a:moveTo>
                  <a:lnTo>
                    <a:pt x="347980" y="0"/>
                  </a:lnTo>
                  <a:lnTo>
                    <a:pt x="347980" y="2044857"/>
                  </a:lnTo>
                  <a:lnTo>
                    <a:pt x="0" y="2044857"/>
                  </a:lnTo>
                  <a:close/>
                </a:path>
              </a:pathLst>
            </a:custGeom>
            <a:solidFill>
              <a:srgbClr val="139765"/>
            </a:solidFill>
          </p:spPr>
          <p:txBody>
            <a:bodyPr/>
            <a:lstStyle/>
            <a:p>
              <a:endParaRPr lang="en-US"/>
            </a:p>
          </p:txBody>
        </p:sp>
      </p:grpSp>
      <p:sp>
        <p:nvSpPr>
          <p:cNvPr id="4" name="TextBox 4"/>
          <p:cNvSpPr txBox="1"/>
          <p:nvPr/>
        </p:nvSpPr>
        <p:spPr>
          <a:xfrm>
            <a:off x="5055842" y="1916399"/>
            <a:ext cx="10053218" cy="1000274"/>
          </a:xfrm>
          <a:prstGeom prst="rect">
            <a:avLst/>
          </a:prstGeom>
        </p:spPr>
        <p:txBody>
          <a:bodyPr lIns="0" tIns="0" rIns="0" bIns="0" rtlCol="0" anchor="t">
            <a:spAutoFit/>
          </a:bodyPr>
          <a:lstStyle/>
          <a:p>
            <a:pPr>
              <a:lnSpc>
                <a:spcPts val="7800"/>
              </a:lnSpc>
            </a:pPr>
            <a:r>
              <a:rPr lang="en-US" sz="6500">
                <a:solidFill>
                  <a:srgbClr val="11467A"/>
                </a:solidFill>
                <a:latin typeface="Muli Bold"/>
              </a:rPr>
              <a:t>NAEA Contacts</a:t>
            </a:r>
          </a:p>
        </p:txBody>
      </p:sp>
      <p:sp>
        <p:nvSpPr>
          <p:cNvPr id="5" name="TextBox 5"/>
          <p:cNvSpPr txBox="1"/>
          <p:nvPr/>
        </p:nvSpPr>
        <p:spPr>
          <a:xfrm>
            <a:off x="2129815" y="3316397"/>
            <a:ext cx="7306164" cy="7963014"/>
          </a:xfrm>
          <a:prstGeom prst="rect">
            <a:avLst/>
          </a:prstGeom>
        </p:spPr>
        <p:txBody>
          <a:bodyPr wrap="square" lIns="0" tIns="0" rIns="0" bIns="0" rtlCol="0" anchor="t">
            <a:spAutoFit/>
          </a:bodyPr>
          <a:lstStyle/>
          <a:p>
            <a:pPr>
              <a:lnSpc>
                <a:spcPts val="3919"/>
              </a:lnSpc>
            </a:pPr>
            <a:r>
              <a:rPr lang="en-US" sz="2800">
                <a:solidFill>
                  <a:srgbClr val="11467A"/>
                </a:solidFill>
                <a:latin typeface="Muli Regular"/>
              </a:rPr>
              <a:t>Kelli Comegys, Director of Membership &amp; Business Development</a:t>
            </a:r>
            <a:br>
              <a:rPr lang="en-US" sz="2800">
                <a:latin typeface="Muli Regular"/>
              </a:rPr>
            </a:br>
            <a:r>
              <a:rPr lang="en-US" sz="2800">
                <a:solidFill>
                  <a:srgbClr val="11467A"/>
                </a:solidFill>
                <a:latin typeface="Muli Regular"/>
                <a:cs typeface="Calibri"/>
                <a:hlinkClick r:id="rId2"/>
              </a:rPr>
              <a:t>kcomegys@naea.org</a:t>
            </a:r>
            <a:endParaRPr lang="en-US" sz="2800">
              <a:solidFill>
                <a:srgbClr val="11467A"/>
              </a:solidFill>
              <a:latin typeface="Muli Regular"/>
              <a:cs typeface="Calibri"/>
            </a:endParaRPr>
          </a:p>
          <a:p>
            <a:pPr>
              <a:lnSpc>
                <a:spcPts val="3919"/>
              </a:lnSpc>
            </a:pPr>
            <a:endParaRPr lang="en-US" sz="2800">
              <a:solidFill>
                <a:srgbClr val="11467A"/>
              </a:solidFill>
              <a:latin typeface="Muli Regular"/>
              <a:cs typeface="Calibri"/>
            </a:endParaRPr>
          </a:p>
          <a:p>
            <a:pPr>
              <a:lnSpc>
                <a:spcPts val="3919"/>
              </a:lnSpc>
            </a:pPr>
            <a:r>
              <a:rPr lang="en-US" sz="2800">
                <a:solidFill>
                  <a:srgbClr val="11467A"/>
                </a:solidFill>
                <a:latin typeface="Muli Regular"/>
                <a:ea typeface="+mn-lt"/>
                <a:cs typeface="+mn-lt"/>
              </a:rPr>
              <a:t>Jennie Rambo, Membership Manager</a:t>
            </a:r>
            <a:endParaRPr lang="en-US" sz="2800">
              <a:latin typeface="Muli Regular"/>
              <a:ea typeface="+mn-lt"/>
              <a:cs typeface="+mn-lt"/>
            </a:endParaRPr>
          </a:p>
          <a:p>
            <a:pPr>
              <a:lnSpc>
                <a:spcPts val="3919"/>
              </a:lnSpc>
            </a:pPr>
            <a:r>
              <a:rPr lang="en-US" sz="2800">
                <a:solidFill>
                  <a:srgbClr val="11467A"/>
                </a:solidFill>
                <a:latin typeface="Muli Regular"/>
                <a:ea typeface="+mn-lt"/>
                <a:cs typeface="+mn-lt"/>
                <a:hlinkClick r:id="rId3"/>
              </a:rPr>
              <a:t>jrambo@naea.org</a:t>
            </a:r>
            <a:endParaRPr lang="en-US">
              <a:solidFill>
                <a:srgbClr val="000000"/>
              </a:solidFill>
              <a:latin typeface="Muli Regular"/>
              <a:ea typeface="+mn-lt"/>
              <a:cs typeface="+mn-lt"/>
            </a:endParaRPr>
          </a:p>
          <a:p>
            <a:pPr>
              <a:lnSpc>
                <a:spcPts val="3919"/>
              </a:lnSpc>
            </a:pPr>
            <a:endParaRPr lang="en-US" sz="2800">
              <a:solidFill>
                <a:srgbClr val="11467A"/>
              </a:solidFill>
              <a:latin typeface="Muli Regular"/>
              <a:ea typeface="+mn-lt"/>
              <a:cs typeface="+mn-lt"/>
            </a:endParaRPr>
          </a:p>
          <a:p>
            <a:pPr>
              <a:lnSpc>
                <a:spcPts val="3919"/>
              </a:lnSpc>
            </a:pPr>
            <a:r>
              <a:rPr lang="en-US" sz="2800">
                <a:solidFill>
                  <a:srgbClr val="11467A"/>
                </a:solidFill>
                <a:latin typeface="Muli Regular"/>
                <a:cs typeface="Calibri"/>
              </a:rPr>
              <a:t>Cassie Renshaw, Membership Coordinator</a:t>
            </a:r>
            <a:endParaRPr lang="en-US">
              <a:solidFill>
                <a:srgbClr val="000000"/>
              </a:solidFill>
              <a:latin typeface="Muli Regular"/>
              <a:cs typeface="Calibri"/>
            </a:endParaRPr>
          </a:p>
          <a:p>
            <a:pPr>
              <a:lnSpc>
                <a:spcPts val="3919"/>
              </a:lnSpc>
            </a:pPr>
            <a:r>
              <a:rPr lang="en-US" sz="2800">
                <a:solidFill>
                  <a:srgbClr val="11467A"/>
                </a:solidFill>
                <a:latin typeface="Muli Regular"/>
                <a:cs typeface="Calibri"/>
                <a:hlinkClick r:id="rId4"/>
              </a:rPr>
              <a:t>crenshaw@naea.org</a:t>
            </a:r>
          </a:p>
          <a:p>
            <a:pPr>
              <a:lnSpc>
                <a:spcPts val="3919"/>
              </a:lnSpc>
            </a:pPr>
            <a:endParaRPr lang="en-US" sz="2800">
              <a:solidFill>
                <a:srgbClr val="11467A"/>
              </a:solidFill>
              <a:latin typeface="Muli Regular"/>
            </a:endParaRPr>
          </a:p>
          <a:p>
            <a:pPr>
              <a:lnSpc>
                <a:spcPts val="3919"/>
              </a:lnSpc>
            </a:pPr>
            <a:endParaRPr lang="en-US" sz="2800">
              <a:solidFill>
                <a:srgbClr val="11467A"/>
              </a:solidFill>
              <a:latin typeface="Muli Regular"/>
              <a:cs typeface="Calibri"/>
            </a:endParaRPr>
          </a:p>
          <a:p>
            <a:pPr>
              <a:lnSpc>
                <a:spcPts val="3919"/>
              </a:lnSpc>
            </a:pPr>
            <a:endParaRPr lang="en-US" sz="2800">
              <a:solidFill>
                <a:srgbClr val="11467A"/>
              </a:solidFill>
              <a:latin typeface="Calibri"/>
              <a:cs typeface="Calibri"/>
            </a:endParaRPr>
          </a:p>
          <a:p>
            <a:pPr>
              <a:lnSpc>
                <a:spcPts val="3919"/>
              </a:lnSpc>
            </a:pPr>
            <a:endParaRPr lang="en-US" sz="2800">
              <a:solidFill>
                <a:srgbClr val="11467A"/>
              </a:solidFill>
              <a:latin typeface="Calibri"/>
              <a:cs typeface="Calibri"/>
            </a:endParaRPr>
          </a:p>
          <a:p>
            <a:pPr>
              <a:lnSpc>
                <a:spcPts val="3919"/>
              </a:lnSpc>
            </a:pPr>
            <a:endParaRPr lang="en-US" sz="2800">
              <a:solidFill>
                <a:srgbClr val="11467A"/>
              </a:solidFill>
              <a:latin typeface="Calibri"/>
              <a:cs typeface="Calibri"/>
            </a:endParaRPr>
          </a:p>
          <a:p>
            <a:pPr>
              <a:lnSpc>
                <a:spcPts val="3919"/>
              </a:lnSpc>
            </a:pPr>
            <a:endParaRPr lang="en-US" sz="2800">
              <a:solidFill>
                <a:srgbClr val="11467A"/>
              </a:solidFill>
              <a:latin typeface="Muli Regular Bold"/>
            </a:endParaRPr>
          </a:p>
          <a:p>
            <a:pPr>
              <a:lnSpc>
                <a:spcPts val="3919"/>
              </a:lnSpc>
            </a:pPr>
            <a:endParaRPr lang="en-US" sz="2800">
              <a:solidFill>
                <a:srgbClr val="11467A"/>
              </a:solidFill>
              <a:latin typeface="Muli Regular Bold"/>
            </a:endParaRPr>
          </a:p>
        </p:txBody>
      </p:sp>
      <p:sp>
        <p:nvSpPr>
          <p:cNvPr id="6" name="TextBox 6"/>
          <p:cNvSpPr txBox="1"/>
          <p:nvPr/>
        </p:nvSpPr>
        <p:spPr>
          <a:xfrm>
            <a:off x="510562" y="9825858"/>
            <a:ext cx="1623037" cy="203261"/>
          </a:xfrm>
          <a:prstGeom prst="rect">
            <a:avLst/>
          </a:prstGeom>
        </p:spPr>
        <p:txBody>
          <a:bodyPr wrap="square" lIns="0" tIns="0" rIns="0" bIns="0" rtlCol="0" anchor="t">
            <a:spAutoFit/>
          </a:bodyPr>
          <a:lstStyle/>
          <a:p>
            <a:pPr algn="ctr">
              <a:lnSpc>
                <a:spcPts val="1679"/>
              </a:lnSpc>
            </a:pPr>
            <a:r>
              <a:rPr lang="en-US" sz="1200" dirty="0">
                <a:solidFill>
                  <a:srgbClr val="18509D"/>
                </a:solidFill>
                <a:latin typeface="Open Sans Light"/>
              </a:rPr>
              <a:t>2024 @NAEA All Rights</a:t>
            </a:r>
          </a:p>
        </p:txBody>
      </p:sp>
      <p:sp>
        <p:nvSpPr>
          <p:cNvPr id="7" name="TextBox 6">
            <a:extLst>
              <a:ext uri="{FF2B5EF4-FFF2-40B4-BE49-F238E27FC236}">
                <a16:creationId xmlns:a16="http://schemas.microsoft.com/office/drawing/2014/main" id="{16B0E8FA-B231-AA9D-FB9A-103DD804794D}"/>
              </a:ext>
            </a:extLst>
          </p:cNvPr>
          <p:cNvSpPr txBox="1"/>
          <p:nvPr/>
        </p:nvSpPr>
        <p:spPr>
          <a:xfrm>
            <a:off x="9704913" y="3309597"/>
            <a:ext cx="7981946" cy="3053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919"/>
              </a:lnSpc>
            </a:pPr>
            <a:r>
              <a:rPr lang="en-US" sz="2800">
                <a:solidFill>
                  <a:srgbClr val="11467A"/>
                </a:solidFill>
                <a:latin typeface="Muli Regular"/>
                <a:ea typeface="+mn-lt"/>
                <a:cs typeface="+mn-lt"/>
              </a:rPr>
              <a:t>Erin Mosher, Director of Education &amp; Events</a:t>
            </a:r>
            <a:br>
              <a:rPr lang="en-US" sz="2800">
                <a:latin typeface="Muli Regular"/>
                <a:ea typeface="+mn-lt"/>
                <a:cs typeface="+mn-lt"/>
              </a:rPr>
            </a:br>
            <a:r>
              <a:rPr lang="en-US" sz="2800">
                <a:solidFill>
                  <a:srgbClr val="11467A"/>
                </a:solidFill>
                <a:latin typeface="Muli Regular"/>
                <a:ea typeface="+mn-lt"/>
                <a:cs typeface="+mn-lt"/>
                <a:hlinkClick r:id="rId2"/>
              </a:rPr>
              <a:t>emosher@naea.org</a:t>
            </a:r>
            <a:endParaRPr lang="en-US" sz="2800">
              <a:latin typeface="Muli Regular"/>
              <a:ea typeface="+mn-lt"/>
              <a:cs typeface="+mn-lt"/>
            </a:endParaRPr>
          </a:p>
          <a:p>
            <a:pPr>
              <a:lnSpc>
                <a:spcPts val="3919"/>
              </a:lnSpc>
            </a:pPr>
            <a:endParaRPr lang="en-US" sz="2800">
              <a:latin typeface="Muli Regular"/>
              <a:ea typeface="+mn-lt"/>
              <a:cs typeface="+mn-lt"/>
            </a:endParaRPr>
          </a:p>
          <a:p>
            <a:pPr>
              <a:lnSpc>
                <a:spcPts val="3919"/>
              </a:lnSpc>
            </a:pPr>
            <a:r>
              <a:rPr lang="en-US" sz="2800">
                <a:solidFill>
                  <a:srgbClr val="11467A"/>
                </a:solidFill>
                <a:latin typeface="Muli Regular"/>
                <a:ea typeface="+mn-lt"/>
                <a:cs typeface="+mn-lt"/>
              </a:rPr>
              <a:t>Jessica Brewton, Education &amp; Events Manager</a:t>
            </a:r>
            <a:endParaRPr lang="en-US" sz="2800">
              <a:latin typeface="Muli Regular"/>
              <a:ea typeface="+mn-lt"/>
              <a:cs typeface="+mn-lt"/>
            </a:endParaRPr>
          </a:p>
          <a:p>
            <a:pPr algn="l">
              <a:lnSpc>
                <a:spcPts val="3919"/>
              </a:lnSpc>
            </a:pPr>
            <a:r>
              <a:rPr lang="en-US" sz="2800">
                <a:solidFill>
                  <a:srgbClr val="11467A"/>
                </a:solidFill>
                <a:latin typeface="Muli Regular"/>
                <a:ea typeface="+mn-lt"/>
                <a:cs typeface="+mn-lt"/>
                <a:hlinkClick r:id="rId5"/>
              </a:rPr>
              <a:t>jbrewton@naea.org</a:t>
            </a:r>
            <a:endParaRPr lang="en-US" sz="2800">
              <a:solidFill>
                <a:srgbClr val="11467A"/>
              </a:solidFill>
              <a:latin typeface="Muli Regular"/>
              <a:ea typeface="+mn-lt"/>
              <a:cs typeface="+mn-lt"/>
              <a:hlinkClick r:id="rId6">
                <a:extLst>
                  <a:ext uri="{A12FA001-AC4F-418D-AE19-62706E023703}">
                    <ahyp:hlinkClr xmlns:ahyp="http://schemas.microsoft.com/office/drawing/2018/hyperlinkcolor" val="tx"/>
                  </a:ext>
                </a:extLst>
              </a:hlinkClick>
            </a:endParaRPr>
          </a:p>
          <a:p>
            <a:pPr>
              <a:lnSpc>
                <a:spcPts val="3919"/>
              </a:lnSpc>
            </a:pPr>
            <a:endParaRPr lang="en-US" sz="2800">
              <a:solidFill>
                <a:srgbClr val="11467A"/>
              </a:solidFill>
              <a:latin typeface="Muli Regular"/>
              <a:cs typeface="Calibri"/>
            </a:endParaRPr>
          </a:p>
        </p:txBody>
      </p:sp>
      <p:sp>
        <p:nvSpPr>
          <p:cNvPr id="8" name="TextBox 7">
            <a:extLst>
              <a:ext uri="{FF2B5EF4-FFF2-40B4-BE49-F238E27FC236}">
                <a16:creationId xmlns:a16="http://schemas.microsoft.com/office/drawing/2014/main" id="{480A2092-188F-7214-E72E-0D4804F28AC9}"/>
              </a:ext>
            </a:extLst>
          </p:cNvPr>
          <p:cNvSpPr txBox="1"/>
          <p:nvPr/>
        </p:nvSpPr>
        <p:spPr>
          <a:xfrm>
            <a:off x="3683454" y="89494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graphicFrame>
        <p:nvGraphicFramePr>
          <p:cNvPr id="10" name="Table 9">
            <a:extLst>
              <a:ext uri="{FF2B5EF4-FFF2-40B4-BE49-F238E27FC236}">
                <a16:creationId xmlns:a16="http://schemas.microsoft.com/office/drawing/2014/main" id="{BD1F2B7F-0575-0077-9857-062CBF22DE58}"/>
              </a:ext>
            </a:extLst>
          </p:cNvPr>
          <p:cNvGraphicFramePr>
            <a:graphicFrameLocks noGrp="1"/>
          </p:cNvGraphicFramePr>
          <p:nvPr>
            <p:extLst>
              <p:ext uri="{D42A27DB-BD31-4B8C-83A1-F6EECF244321}">
                <p14:modId xmlns:p14="http://schemas.microsoft.com/office/powerpoint/2010/main" val="86145593"/>
              </p:ext>
            </p:extLst>
          </p:nvPr>
        </p:nvGraphicFramePr>
        <p:xfrm>
          <a:off x="2639786" y="8332198"/>
          <a:ext cx="13716000" cy="704850"/>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4183525218"/>
                    </a:ext>
                  </a:extLst>
                </a:gridCol>
                <a:gridCol w="6858000">
                  <a:extLst>
                    <a:ext uri="{9D8B030D-6E8A-4147-A177-3AD203B41FA5}">
                      <a16:colId xmlns:a16="http://schemas.microsoft.com/office/drawing/2014/main" val="778397408"/>
                    </a:ext>
                  </a:extLst>
                </a:gridCol>
              </a:tblGrid>
              <a:tr h="0">
                <a:tc>
                  <a:txBody>
                    <a:bodyPr/>
                    <a:lstStyle/>
                    <a:p>
                      <a:r>
                        <a:rPr lang="en-US" sz="2000">
                          <a:effectLst/>
                          <a:latin typeface="Muli Regular"/>
                        </a:rPr>
                        <a:t>Membership Services</a:t>
                      </a:r>
                      <a:br>
                        <a:rPr lang="en-US" sz="2000">
                          <a:effectLst/>
                          <a:latin typeface="Muli Regular"/>
                        </a:rPr>
                      </a:br>
                      <a:r>
                        <a:rPr lang="en-US" sz="2000" u="sng">
                          <a:effectLst/>
                          <a:latin typeface="Muli Regular"/>
                          <a:hlinkClick r:id="rId7"/>
                        </a:rPr>
                        <a:t>membership@naea.org</a:t>
                      </a:r>
                      <a:endParaRPr lang="en-US" sz="2000">
                        <a:effectLst/>
                        <a:latin typeface="Muli Regular"/>
                      </a:endParaRPr>
                    </a:p>
                  </a:txBody>
                  <a:tcPr marL="47625" marR="47625" marT="47625" marB="47625" anchor="ctr"/>
                </a:tc>
                <a:tc>
                  <a:txBody>
                    <a:bodyPr/>
                    <a:lstStyle/>
                    <a:p>
                      <a:r>
                        <a:rPr lang="en-US" sz="2000">
                          <a:effectLst/>
                          <a:latin typeface="Muli Regular"/>
                        </a:rPr>
                        <a:t>Education</a:t>
                      </a:r>
                      <a:br>
                        <a:rPr lang="en-US" sz="2000">
                          <a:effectLst/>
                          <a:latin typeface="Muli Regular"/>
                        </a:rPr>
                      </a:br>
                      <a:r>
                        <a:rPr lang="en-US" sz="2000" u="sng">
                          <a:effectLst/>
                          <a:latin typeface="Muli Regular"/>
                          <a:hlinkClick r:id="rId8"/>
                        </a:rPr>
                        <a:t>education@naea.org</a:t>
                      </a:r>
                      <a:endParaRPr lang="en-US" sz="2000">
                        <a:effectLst/>
                        <a:latin typeface="Muli Regular"/>
                      </a:endParaRPr>
                    </a:p>
                  </a:txBody>
                  <a:tcPr marL="47625" marR="47625" marT="47625" marB="47625" anchor="ctr"/>
                </a:tc>
                <a:extLst>
                  <a:ext uri="{0D108BD9-81ED-4DB2-BD59-A6C34878D82A}">
                    <a16:rowId xmlns:a16="http://schemas.microsoft.com/office/drawing/2014/main" val="27368197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727991"/>
            <a:ext cx="18288000" cy="4559009"/>
            <a:chOff x="0" y="0"/>
            <a:chExt cx="6186311" cy="1542183"/>
          </a:xfrm>
        </p:grpSpPr>
        <p:sp>
          <p:nvSpPr>
            <p:cNvPr id="3" name="Freeform 3"/>
            <p:cNvSpPr/>
            <p:nvPr/>
          </p:nvSpPr>
          <p:spPr>
            <a:xfrm>
              <a:off x="0" y="0"/>
              <a:ext cx="6186311" cy="1542183"/>
            </a:xfrm>
            <a:custGeom>
              <a:avLst/>
              <a:gdLst/>
              <a:ahLst/>
              <a:cxnLst/>
              <a:rect l="l" t="t" r="r" b="b"/>
              <a:pathLst>
                <a:path w="6186311" h="1542183">
                  <a:moveTo>
                    <a:pt x="0" y="0"/>
                  </a:moveTo>
                  <a:lnTo>
                    <a:pt x="6186311" y="0"/>
                  </a:lnTo>
                  <a:lnTo>
                    <a:pt x="6186311" y="1542183"/>
                  </a:lnTo>
                  <a:lnTo>
                    <a:pt x="0" y="1542183"/>
                  </a:lnTo>
                  <a:close/>
                </a:path>
              </a:pathLst>
            </a:custGeom>
            <a:solidFill>
              <a:srgbClr val="11467A"/>
            </a:solidFill>
          </p:spPr>
          <p:txBody>
            <a:bodyPr/>
            <a:lstStyle/>
            <a:p>
              <a:endParaRPr lang="en-US"/>
            </a:p>
          </p:txBody>
        </p:sp>
      </p:grpSp>
      <p:grpSp>
        <p:nvGrpSpPr>
          <p:cNvPr id="7" name="Group 7"/>
          <p:cNvGrpSpPr/>
          <p:nvPr/>
        </p:nvGrpSpPr>
        <p:grpSpPr>
          <a:xfrm>
            <a:off x="1269767" y="6418496"/>
            <a:ext cx="4494274" cy="961351"/>
            <a:chOff x="0" y="0"/>
            <a:chExt cx="5992365" cy="1281801"/>
          </a:xfrm>
        </p:grpSpPr>
        <p:sp>
          <p:nvSpPr>
            <p:cNvPr id="8" name="TextBox 8"/>
            <p:cNvSpPr txBox="1"/>
            <p:nvPr/>
          </p:nvSpPr>
          <p:spPr>
            <a:xfrm>
              <a:off x="0" y="461168"/>
              <a:ext cx="5992365" cy="820632"/>
            </a:xfrm>
            <a:prstGeom prst="rect">
              <a:avLst/>
            </a:prstGeom>
          </p:spPr>
          <p:txBody>
            <a:bodyPr lIns="0" tIns="0" rIns="0" bIns="0" rtlCol="0" anchor="t">
              <a:spAutoFit/>
            </a:bodyPr>
            <a:lstStyle/>
            <a:p>
              <a:pPr>
                <a:lnSpc>
                  <a:spcPts val="2519"/>
                </a:lnSpc>
              </a:pPr>
              <a:r>
                <a:rPr lang="en-US" sz="1799" dirty="0">
                  <a:solidFill>
                    <a:srgbClr val="F7FFEF"/>
                  </a:solidFill>
                  <a:latin typeface="Open Sans Light"/>
                </a:rPr>
                <a:t>1100 G Street NW, Suite 450</a:t>
              </a:r>
            </a:p>
            <a:p>
              <a:pPr>
                <a:lnSpc>
                  <a:spcPts val="2519"/>
                </a:lnSpc>
              </a:pPr>
              <a:r>
                <a:rPr lang="en-US" sz="1799" dirty="0">
                  <a:solidFill>
                    <a:srgbClr val="F7FFEF"/>
                  </a:solidFill>
                  <a:latin typeface="Open Sans Light"/>
                </a:rPr>
                <a:t>Washington, DC 20005, United States</a:t>
              </a:r>
            </a:p>
          </p:txBody>
        </p:sp>
        <p:sp>
          <p:nvSpPr>
            <p:cNvPr id="9" name="TextBox 9"/>
            <p:cNvSpPr txBox="1"/>
            <p:nvPr/>
          </p:nvSpPr>
          <p:spPr>
            <a:xfrm>
              <a:off x="39455" y="-38100"/>
              <a:ext cx="2114172" cy="424074"/>
            </a:xfrm>
            <a:prstGeom prst="rect">
              <a:avLst/>
            </a:prstGeom>
          </p:spPr>
          <p:txBody>
            <a:bodyPr lIns="0" tIns="0" rIns="0" bIns="0" rtlCol="0" anchor="t">
              <a:spAutoFit/>
            </a:bodyPr>
            <a:lstStyle/>
            <a:p>
              <a:pPr>
                <a:lnSpc>
                  <a:spcPts val="2659"/>
                </a:lnSpc>
              </a:pPr>
              <a:r>
                <a:rPr lang="en-US" sz="1899">
                  <a:solidFill>
                    <a:srgbClr val="F7FFEF"/>
                  </a:solidFill>
                  <a:latin typeface="Lato Bold"/>
                </a:rPr>
                <a:t>Office</a:t>
              </a:r>
            </a:p>
          </p:txBody>
        </p:sp>
      </p:grpSp>
      <p:grpSp>
        <p:nvGrpSpPr>
          <p:cNvPr id="10" name="Group 10"/>
          <p:cNvGrpSpPr/>
          <p:nvPr/>
        </p:nvGrpSpPr>
        <p:grpSpPr>
          <a:xfrm>
            <a:off x="1269767" y="7838543"/>
            <a:ext cx="2030706" cy="661488"/>
            <a:chOff x="0" y="0"/>
            <a:chExt cx="2707608" cy="881984"/>
          </a:xfrm>
        </p:grpSpPr>
        <p:sp>
          <p:nvSpPr>
            <p:cNvPr id="11" name="TextBox 11"/>
            <p:cNvSpPr txBox="1"/>
            <p:nvPr/>
          </p:nvSpPr>
          <p:spPr>
            <a:xfrm>
              <a:off x="29552" y="487861"/>
              <a:ext cx="2678056" cy="394123"/>
            </a:xfrm>
            <a:prstGeom prst="rect">
              <a:avLst/>
            </a:prstGeom>
          </p:spPr>
          <p:txBody>
            <a:bodyPr lIns="0" tIns="0" rIns="0" bIns="0" rtlCol="0" anchor="t">
              <a:spAutoFit/>
            </a:bodyPr>
            <a:lstStyle/>
            <a:p>
              <a:pPr>
                <a:lnSpc>
                  <a:spcPts val="2520"/>
                </a:lnSpc>
              </a:pPr>
              <a:r>
                <a:rPr lang="en-US" sz="1800">
                  <a:solidFill>
                    <a:srgbClr val="F7FFEF"/>
                  </a:solidFill>
                  <a:latin typeface="Open Sans Light"/>
                </a:rPr>
                <a:t>(202) 822-6232</a:t>
              </a:r>
            </a:p>
          </p:txBody>
        </p:sp>
        <p:sp>
          <p:nvSpPr>
            <p:cNvPr id="12" name="TextBox 12"/>
            <p:cNvSpPr txBox="1"/>
            <p:nvPr/>
          </p:nvSpPr>
          <p:spPr>
            <a:xfrm>
              <a:off x="0" y="-38100"/>
              <a:ext cx="2707608" cy="424074"/>
            </a:xfrm>
            <a:prstGeom prst="rect">
              <a:avLst/>
            </a:prstGeom>
          </p:spPr>
          <p:txBody>
            <a:bodyPr lIns="0" tIns="0" rIns="0" bIns="0" rtlCol="0" anchor="t">
              <a:spAutoFit/>
            </a:bodyPr>
            <a:lstStyle/>
            <a:p>
              <a:pPr>
                <a:lnSpc>
                  <a:spcPts val="2659"/>
                </a:lnSpc>
              </a:pPr>
              <a:r>
                <a:rPr lang="en-US" sz="1899">
                  <a:solidFill>
                    <a:srgbClr val="F7FFEF"/>
                  </a:solidFill>
                  <a:latin typeface="Lato Bold"/>
                </a:rPr>
                <a:t>Telephone</a:t>
              </a:r>
            </a:p>
          </p:txBody>
        </p:sp>
      </p:grpSp>
      <p:grpSp>
        <p:nvGrpSpPr>
          <p:cNvPr id="13" name="Group 13"/>
          <p:cNvGrpSpPr/>
          <p:nvPr/>
        </p:nvGrpSpPr>
        <p:grpSpPr>
          <a:xfrm>
            <a:off x="1288582" y="8728317"/>
            <a:ext cx="1784108" cy="730142"/>
            <a:chOff x="0" y="0"/>
            <a:chExt cx="2378811" cy="973523"/>
          </a:xfrm>
        </p:grpSpPr>
        <p:sp>
          <p:nvSpPr>
            <p:cNvPr id="14" name="TextBox 14"/>
            <p:cNvSpPr txBox="1"/>
            <p:nvPr/>
          </p:nvSpPr>
          <p:spPr>
            <a:xfrm>
              <a:off x="16815" y="579399"/>
              <a:ext cx="2345180" cy="394124"/>
            </a:xfrm>
            <a:prstGeom prst="rect">
              <a:avLst/>
            </a:prstGeom>
          </p:spPr>
          <p:txBody>
            <a:bodyPr lIns="0" tIns="0" rIns="0" bIns="0" rtlCol="0" anchor="t">
              <a:spAutoFit/>
            </a:bodyPr>
            <a:lstStyle/>
            <a:p>
              <a:pPr>
                <a:lnSpc>
                  <a:spcPts val="2519"/>
                </a:lnSpc>
              </a:pPr>
              <a:r>
                <a:rPr lang="en-US" sz="1799">
                  <a:solidFill>
                    <a:srgbClr val="F7FFEF"/>
                  </a:solidFill>
                  <a:latin typeface="Open Sans Light"/>
                </a:rPr>
                <a:t>info@naea.org</a:t>
              </a:r>
            </a:p>
          </p:txBody>
        </p:sp>
        <p:sp>
          <p:nvSpPr>
            <p:cNvPr id="15" name="TextBox 15"/>
            <p:cNvSpPr txBox="1"/>
            <p:nvPr/>
          </p:nvSpPr>
          <p:spPr>
            <a:xfrm>
              <a:off x="0" y="-38100"/>
              <a:ext cx="2378811" cy="424074"/>
            </a:xfrm>
            <a:prstGeom prst="rect">
              <a:avLst/>
            </a:prstGeom>
          </p:spPr>
          <p:txBody>
            <a:bodyPr lIns="0" tIns="0" rIns="0" bIns="0" rtlCol="0" anchor="t">
              <a:spAutoFit/>
            </a:bodyPr>
            <a:lstStyle/>
            <a:p>
              <a:pPr>
                <a:lnSpc>
                  <a:spcPts val="2659"/>
                </a:lnSpc>
              </a:pPr>
              <a:r>
                <a:rPr lang="en-US" sz="1899">
                  <a:solidFill>
                    <a:srgbClr val="F7FFEF"/>
                  </a:solidFill>
                  <a:latin typeface="Lato Bold"/>
                </a:rPr>
                <a:t>Email</a:t>
              </a:r>
            </a:p>
          </p:txBody>
        </p:sp>
      </p:grpSp>
      <p:pic>
        <p:nvPicPr>
          <p:cNvPr id="17" name="Picture 16" descr="Logo, company name&#10;&#10;Description automatically generated">
            <a:extLst>
              <a:ext uri="{FF2B5EF4-FFF2-40B4-BE49-F238E27FC236}">
                <a16:creationId xmlns:a16="http://schemas.microsoft.com/office/drawing/2014/main" id="{89BB1A9F-CA12-A884-59B3-720694F0E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89" y="2161333"/>
            <a:ext cx="8763000" cy="24901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0" y="0"/>
            <a:ext cx="8001000" cy="10287000"/>
            <a:chOff x="0" y="0"/>
            <a:chExt cx="10668000" cy="13716000"/>
          </a:xfrm>
        </p:grpSpPr>
        <p:pic>
          <p:nvPicPr>
            <p:cNvPr id="3" name="Picture 3"/>
            <p:cNvPicPr>
              <a:picLocks noChangeAspect="1"/>
            </p:cNvPicPr>
            <p:nvPr/>
          </p:nvPicPr>
          <p:blipFill>
            <a:blip r:embed="rId2"/>
            <a:srcRect l="34844" r="34844"/>
            <a:stretch>
              <a:fillRect/>
            </a:stretch>
          </p:blipFill>
          <p:spPr>
            <a:xfrm>
              <a:off x="0" y="0"/>
              <a:ext cx="10668000" cy="13716000"/>
            </a:xfrm>
            <a:prstGeom prst="rect">
              <a:avLst/>
            </a:prstGeom>
          </p:spPr>
        </p:pic>
      </p:grpSp>
      <p:grpSp>
        <p:nvGrpSpPr>
          <p:cNvPr id="4" name="Group 4"/>
          <p:cNvGrpSpPr/>
          <p:nvPr/>
        </p:nvGrpSpPr>
        <p:grpSpPr>
          <a:xfrm>
            <a:off x="0" y="0"/>
            <a:ext cx="10287000" cy="1028700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39865"/>
            </a:solidFill>
          </p:spPr>
          <p:txBody>
            <a:bodyPr/>
            <a:lstStyle/>
            <a:p>
              <a:endParaRPr lang="en-US"/>
            </a:p>
          </p:txBody>
        </p:sp>
      </p:grpSp>
      <p:grpSp>
        <p:nvGrpSpPr>
          <p:cNvPr id="6" name="Group 6"/>
          <p:cNvGrpSpPr/>
          <p:nvPr/>
        </p:nvGrpSpPr>
        <p:grpSpPr>
          <a:xfrm>
            <a:off x="2536682" y="0"/>
            <a:ext cx="5213637" cy="806573"/>
            <a:chOff x="0" y="0"/>
            <a:chExt cx="1763625" cy="272841"/>
          </a:xfrm>
        </p:grpSpPr>
        <p:sp>
          <p:nvSpPr>
            <p:cNvPr id="7" name="Freeform 7"/>
            <p:cNvSpPr/>
            <p:nvPr/>
          </p:nvSpPr>
          <p:spPr>
            <a:xfrm>
              <a:off x="0" y="0"/>
              <a:ext cx="1763625" cy="272841"/>
            </a:xfrm>
            <a:custGeom>
              <a:avLst/>
              <a:gdLst/>
              <a:ahLst/>
              <a:cxnLst/>
              <a:rect l="l" t="t" r="r" b="b"/>
              <a:pathLst>
                <a:path w="1763625" h="272841">
                  <a:moveTo>
                    <a:pt x="0" y="0"/>
                  </a:moveTo>
                  <a:lnTo>
                    <a:pt x="1763625" y="0"/>
                  </a:lnTo>
                  <a:lnTo>
                    <a:pt x="1763625" y="272841"/>
                  </a:lnTo>
                  <a:lnTo>
                    <a:pt x="0" y="272841"/>
                  </a:lnTo>
                  <a:close/>
                </a:path>
              </a:pathLst>
            </a:custGeom>
            <a:solidFill>
              <a:srgbClr val="11467A"/>
            </a:solidFill>
          </p:spPr>
          <p:txBody>
            <a:bodyPr/>
            <a:lstStyle/>
            <a:p>
              <a:endParaRPr lang="en-US"/>
            </a:p>
          </p:txBody>
        </p:sp>
      </p:grpSp>
      <p:grpSp>
        <p:nvGrpSpPr>
          <p:cNvPr id="8" name="Group 8"/>
          <p:cNvGrpSpPr/>
          <p:nvPr/>
        </p:nvGrpSpPr>
        <p:grpSpPr>
          <a:xfrm>
            <a:off x="1028700" y="2820524"/>
            <a:ext cx="9035372" cy="3734726"/>
            <a:chOff x="0" y="0"/>
            <a:chExt cx="12047162" cy="4979637"/>
          </a:xfrm>
        </p:grpSpPr>
        <p:sp>
          <p:nvSpPr>
            <p:cNvPr id="9" name="TextBox 9"/>
            <p:cNvSpPr txBox="1"/>
            <p:nvPr/>
          </p:nvSpPr>
          <p:spPr>
            <a:xfrm>
              <a:off x="0" y="0"/>
              <a:ext cx="7605564" cy="1333699"/>
            </a:xfrm>
            <a:prstGeom prst="rect">
              <a:avLst/>
            </a:prstGeom>
          </p:spPr>
          <p:txBody>
            <a:bodyPr lIns="0" tIns="0" rIns="0" bIns="0" rtlCol="0" anchor="t">
              <a:spAutoFit/>
            </a:bodyPr>
            <a:lstStyle/>
            <a:p>
              <a:pPr>
                <a:lnSpc>
                  <a:spcPts val="7800"/>
                </a:lnSpc>
              </a:pPr>
              <a:r>
                <a:rPr lang="en-US" sz="6500">
                  <a:solidFill>
                    <a:srgbClr val="C0D5E6"/>
                  </a:solidFill>
                  <a:latin typeface="Muli Bold"/>
                </a:rPr>
                <a:t>Welcome</a:t>
              </a:r>
            </a:p>
          </p:txBody>
        </p:sp>
        <p:sp>
          <p:nvSpPr>
            <p:cNvPr id="10" name="TextBox 10"/>
            <p:cNvSpPr txBox="1"/>
            <p:nvPr/>
          </p:nvSpPr>
          <p:spPr>
            <a:xfrm>
              <a:off x="0" y="2355157"/>
              <a:ext cx="12047162" cy="2624480"/>
            </a:xfrm>
            <a:prstGeom prst="rect">
              <a:avLst/>
            </a:prstGeom>
          </p:spPr>
          <p:txBody>
            <a:bodyPr wrap="square" lIns="0" tIns="0" rIns="0" bIns="0" rtlCol="0" anchor="t">
              <a:spAutoFit/>
            </a:bodyPr>
            <a:lstStyle/>
            <a:p>
              <a:pPr>
                <a:lnSpc>
                  <a:spcPts val="3919"/>
                </a:lnSpc>
              </a:pPr>
              <a:r>
                <a:rPr lang="en-US" sz="2800" dirty="0">
                  <a:solidFill>
                    <a:srgbClr val="FEFFFD"/>
                  </a:solidFill>
                  <a:latin typeface="Muli Regular Bold"/>
                </a:rPr>
                <a:t>NAEA Staff</a:t>
              </a:r>
            </a:p>
            <a:p>
              <a:pPr>
                <a:lnSpc>
                  <a:spcPts val="3919"/>
                </a:lnSpc>
              </a:pPr>
              <a:r>
                <a:rPr lang="en-US" sz="2800" dirty="0">
                  <a:solidFill>
                    <a:srgbClr val="FEFFFD"/>
                  </a:solidFill>
                  <a:latin typeface="Muli Regular Bold"/>
                </a:rPr>
                <a:t>      Kelli Comegys, Director, Membership &amp; Business Development </a:t>
              </a:r>
            </a:p>
            <a:p>
              <a:pPr>
                <a:lnSpc>
                  <a:spcPts val="3919"/>
                </a:lnSpc>
              </a:pPr>
              <a:r>
                <a:rPr lang="en-US" sz="2800" dirty="0">
                  <a:solidFill>
                    <a:srgbClr val="FEFFFD"/>
                  </a:solidFill>
                  <a:latin typeface="Muli Regular Bold"/>
                </a:rPr>
                <a:t>      Erin Mosher, Director, Education and Events</a:t>
              </a:r>
              <a:endParaRPr lang="en-US" dirty="0">
                <a:solidFill>
                  <a:srgbClr val="000000"/>
                </a:solidFill>
                <a:latin typeface="Calibri"/>
                <a:cs typeface="Calibri"/>
              </a:endParaRPr>
            </a:p>
          </p:txBody>
        </p:sp>
      </p:grpSp>
      <p:sp>
        <p:nvSpPr>
          <p:cNvPr id="11" name="TextBox 11"/>
          <p:cNvSpPr txBox="1"/>
          <p:nvPr/>
        </p:nvSpPr>
        <p:spPr>
          <a:xfrm>
            <a:off x="510562" y="9791700"/>
            <a:ext cx="1699237" cy="203261"/>
          </a:xfrm>
          <a:prstGeom prst="rect">
            <a:avLst/>
          </a:prstGeom>
        </p:spPr>
        <p:txBody>
          <a:bodyPr wrap="square" lIns="0" tIns="0" rIns="0" bIns="0" rtlCol="0" anchor="t">
            <a:spAutoFit/>
          </a:bodyPr>
          <a:lstStyle/>
          <a:p>
            <a:pPr algn="ctr">
              <a:lnSpc>
                <a:spcPts val="1679"/>
              </a:lnSpc>
            </a:pPr>
            <a:r>
              <a:rPr lang="en-US" sz="1200" dirty="0">
                <a:solidFill>
                  <a:srgbClr val="F7FFEF"/>
                </a:solidFill>
                <a:latin typeface="Open Sans Light"/>
              </a:rPr>
              <a:t>2024 @NAEA All Rights</a:t>
            </a:r>
          </a:p>
        </p:txBody>
      </p:sp>
      <p:sp>
        <p:nvSpPr>
          <p:cNvPr id="15" name="TextBox 10">
            <a:extLst>
              <a:ext uri="{FF2B5EF4-FFF2-40B4-BE49-F238E27FC236}">
                <a16:creationId xmlns:a16="http://schemas.microsoft.com/office/drawing/2014/main" id="{7FC6EF81-7B30-5385-4965-B9CB0A1FEB5C}"/>
              </a:ext>
            </a:extLst>
          </p:cNvPr>
          <p:cNvSpPr txBox="1"/>
          <p:nvPr/>
        </p:nvSpPr>
        <p:spPr>
          <a:xfrm>
            <a:off x="10645985" y="4653790"/>
            <a:ext cx="9035371" cy="483466"/>
          </a:xfrm>
          <a:prstGeom prst="rect">
            <a:avLst/>
          </a:prstGeom>
        </p:spPr>
        <p:txBody>
          <a:bodyPr wrap="square" lIns="0" tIns="0" rIns="0" bIns="0" rtlCol="0" anchor="t">
            <a:spAutoFit/>
          </a:bodyPr>
          <a:lstStyle/>
          <a:p>
            <a:pPr>
              <a:lnSpc>
                <a:spcPts val="3919"/>
              </a:lnSpc>
            </a:pPr>
            <a:endParaRPr lang="en-US" sz="3200">
              <a:solidFill>
                <a:srgbClr val="18509D"/>
              </a:solidFill>
              <a:latin typeface="Calibri"/>
              <a:cs typeface="Calibri"/>
            </a:endParaRPr>
          </a:p>
        </p:txBody>
      </p:sp>
      <p:pic>
        <p:nvPicPr>
          <p:cNvPr id="13" name="Picture 12" descr="Text&#10;&#10;Description automatically generated">
            <a:extLst>
              <a:ext uri="{FF2B5EF4-FFF2-40B4-BE49-F238E27FC236}">
                <a16:creationId xmlns:a16="http://schemas.microsoft.com/office/drawing/2014/main" id="{2B3338EC-33B7-7E5D-950C-22D4ECA6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2800" y="-6244"/>
            <a:ext cx="8245602" cy="1028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1138236"/>
            <a:ext cx="8900030" cy="3568266"/>
            <a:chOff x="0" y="0"/>
            <a:chExt cx="11866707" cy="4757688"/>
          </a:xfrm>
        </p:grpSpPr>
        <p:sp>
          <p:nvSpPr>
            <p:cNvPr id="5" name="TextBox 5"/>
            <p:cNvSpPr txBox="1"/>
            <p:nvPr/>
          </p:nvSpPr>
          <p:spPr>
            <a:xfrm>
              <a:off x="0" y="0"/>
              <a:ext cx="11866707" cy="2667397"/>
            </a:xfrm>
            <a:prstGeom prst="rect">
              <a:avLst/>
            </a:prstGeom>
          </p:spPr>
          <p:txBody>
            <a:bodyPr wrap="square" lIns="0" tIns="0" rIns="0" bIns="0" rtlCol="0" anchor="t">
              <a:spAutoFit/>
            </a:bodyPr>
            <a:lstStyle/>
            <a:p>
              <a:pPr>
                <a:lnSpc>
                  <a:spcPts val="7800"/>
                </a:lnSpc>
              </a:pPr>
              <a:r>
                <a:rPr lang="en-US" sz="6500">
                  <a:solidFill>
                    <a:srgbClr val="18509D"/>
                  </a:solidFill>
                  <a:latin typeface="Muli Bold"/>
                </a:rPr>
                <a:t>Navigating the NAEA Website</a:t>
              </a:r>
              <a:endParaRPr lang="en-US" sz="6500">
                <a:solidFill>
                  <a:srgbClr val="139765"/>
                </a:solidFill>
                <a:latin typeface="Muli Bold"/>
              </a:endParaRPr>
            </a:p>
          </p:txBody>
        </p:sp>
        <p:sp>
          <p:nvSpPr>
            <p:cNvPr id="6" name="TextBox 6"/>
            <p:cNvSpPr txBox="1"/>
            <p:nvPr/>
          </p:nvSpPr>
          <p:spPr>
            <a:xfrm>
              <a:off x="163285" y="3468215"/>
              <a:ext cx="11558279" cy="1289473"/>
            </a:xfrm>
            <a:prstGeom prst="rect">
              <a:avLst/>
            </a:prstGeom>
          </p:spPr>
          <p:txBody>
            <a:bodyPr lIns="0" tIns="0" rIns="0" bIns="0" rtlCol="0" anchor="t">
              <a:spAutoFit/>
            </a:bodyPr>
            <a:lstStyle/>
            <a:p>
              <a:pPr>
                <a:lnSpc>
                  <a:spcPts val="3919"/>
                </a:lnSpc>
              </a:pPr>
              <a:r>
                <a:rPr lang="en-US" sz="2750">
                  <a:solidFill>
                    <a:srgbClr val="171717"/>
                  </a:solidFill>
                  <a:latin typeface="Muli Regular Bold"/>
                  <a:hlinkClick r:id="rId2"/>
                </a:rPr>
                <a:t>Member Profile</a:t>
              </a:r>
              <a:endParaRPr lang="en-US" sz="2799">
                <a:solidFill>
                  <a:srgbClr val="171717"/>
                </a:solidFill>
                <a:latin typeface="Muli Regular Bold"/>
              </a:endParaRPr>
            </a:p>
            <a:p>
              <a:pPr>
                <a:lnSpc>
                  <a:spcPts val="3919"/>
                </a:lnSpc>
              </a:pPr>
              <a:endParaRPr lang="en-US" sz="2799">
                <a:solidFill>
                  <a:srgbClr val="171717"/>
                </a:solidFill>
                <a:latin typeface="Muli Regular Bold"/>
              </a:endParaRPr>
            </a:p>
          </p:txBody>
        </p:sp>
      </p:grpSp>
      <p:sp>
        <p:nvSpPr>
          <p:cNvPr id="7" name="TextBox 7"/>
          <p:cNvSpPr txBox="1"/>
          <p:nvPr/>
        </p:nvSpPr>
        <p:spPr>
          <a:xfrm>
            <a:off x="1028700" y="6875045"/>
            <a:ext cx="6828906" cy="2144626"/>
          </a:xfrm>
          <a:prstGeom prst="rect">
            <a:avLst/>
          </a:prstGeom>
        </p:spPr>
        <p:txBody>
          <a:bodyPr wrap="square" lIns="0" tIns="0" rIns="0" bIns="0" rtlCol="0" anchor="t">
            <a:spAutoFit/>
          </a:bodyPr>
          <a:lstStyle/>
          <a:p>
            <a:pPr>
              <a:lnSpc>
                <a:spcPts val="3359"/>
              </a:lnSpc>
            </a:pPr>
            <a:r>
              <a:rPr lang="en-US" sz="2400" dirty="0">
                <a:solidFill>
                  <a:srgbClr val="171717"/>
                </a:solidFill>
                <a:latin typeface="Muli Regular"/>
                <a:hlinkClick r:id="rId3"/>
              </a:rPr>
              <a:t>Accessing Benefits</a:t>
            </a:r>
            <a:endParaRPr lang="en-US" sz="2400" dirty="0">
              <a:solidFill>
                <a:srgbClr val="171717"/>
              </a:solidFill>
              <a:latin typeface="Muli Regular"/>
            </a:endParaRPr>
          </a:p>
          <a:p>
            <a:pPr>
              <a:lnSpc>
                <a:spcPts val="3359"/>
              </a:lnSpc>
            </a:pPr>
            <a:r>
              <a:rPr lang="en-US" sz="2400" dirty="0">
                <a:solidFill>
                  <a:srgbClr val="171717"/>
                </a:solidFill>
                <a:latin typeface="Muli Regular"/>
                <a:hlinkClick r:id="rId2"/>
              </a:rPr>
              <a:t>Renewing</a:t>
            </a:r>
          </a:p>
          <a:p>
            <a:pPr>
              <a:lnSpc>
                <a:spcPts val="3359"/>
              </a:lnSpc>
            </a:pPr>
            <a:r>
              <a:rPr lang="en-US" sz="2400" dirty="0">
                <a:solidFill>
                  <a:srgbClr val="171717"/>
                </a:solidFill>
                <a:latin typeface="Muli Regular"/>
                <a:hlinkClick r:id="rId4"/>
              </a:rPr>
              <a:t>CE Portal</a:t>
            </a:r>
          </a:p>
          <a:p>
            <a:pPr>
              <a:lnSpc>
                <a:spcPts val="3359"/>
              </a:lnSpc>
            </a:pPr>
            <a:r>
              <a:rPr lang="en-US" sz="2400" dirty="0">
                <a:solidFill>
                  <a:srgbClr val="171717"/>
                </a:solidFill>
                <a:latin typeface="Muli Regular"/>
                <a:hlinkClick r:id="rId5"/>
              </a:rPr>
              <a:t>Get Involved Form</a:t>
            </a:r>
          </a:p>
          <a:p>
            <a:pPr>
              <a:lnSpc>
                <a:spcPts val="3359"/>
              </a:lnSpc>
            </a:pPr>
            <a:r>
              <a:rPr lang="en-US" sz="2400" dirty="0">
                <a:solidFill>
                  <a:srgbClr val="171717"/>
                </a:solidFill>
                <a:latin typeface="Muli Regular"/>
                <a:hlinkClick r:id="rId5"/>
              </a:rPr>
              <a:t>New Member Page</a:t>
            </a:r>
            <a:endParaRPr lang="en-US" sz="2400" dirty="0">
              <a:solidFill>
                <a:srgbClr val="171717"/>
              </a:solidFill>
              <a:latin typeface="Muli Regular"/>
              <a:hlinkClick r:id="rId6"/>
            </a:endParaRPr>
          </a:p>
        </p:txBody>
      </p:sp>
      <p:sp>
        <p:nvSpPr>
          <p:cNvPr id="8" name="TextBox 8"/>
          <p:cNvSpPr txBox="1"/>
          <p:nvPr/>
        </p:nvSpPr>
        <p:spPr>
          <a:xfrm>
            <a:off x="510562" y="9715500"/>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2024 @NAEA All Rights</a:t>
            </a:r>
          </a:p>
        </p:txBody>
      </p:sp>
      <p:pic>
        <p:nvPicPr>
          <p:cNvPr id="9" name="Picture 9" descr="Graphical user interface, text, application, email&#10;&#10;Description automatically generated">
            <a:extLst>
              <a:ext uri="{FF2B5EF4-FFF2-40B4-BE49-F238E27FC236}">
                <a16:creationId xmlns:a16="http://schemas.microsoft.com/office/drawing/2014/main" id="{6F7AD904-080C-5912-4CCE-E1F195D96548}"/>
              </a:ext>
            </a:extLst>
          </p:cNvPr>
          <p:cNvPicPr>
            <a:picLocks noChangeAspect="1"/>
          </p:cNvPicPr>
          <p:nvPr/>
        </p:nvPicPr>
        <p:blipFill>
          <a:blip r:embed="rId7"/>
          <a:stretch>
            <a:fillRect/>
          </a:stretch>
        </p:blipFill>
        <p:spPr>
          <a:xfrm>
            <a:off x="6248400" y="2469668"/>
            <a:ext cx="11601450" cy="6762805"/>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id="{57C4C907-BB40-C81A-AA2E-EEB1F42522F0}"/>
              </a:ext>
            </a:extLst>
          </p:cNvPr>
          <p:cNvPicPr>
            <a:picLocks noChangeAspect="1"/>
          </p:cNvPicPr>
          <p:nvPr/>
        </p:nvPicPr>
        <p:blipFill>
          <a:blip r:embed="rId8"/>
          <a:stretch>
            <a:fillRect/>
          </a:stretch>
        </p:blipFill>
        <p:spPr>
          <a:xfrm>
            <a:off x="1355952" y="4299857"/>
            <a:ext cx="2785383" cy="22996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24380" y="1907906"/>
            <a:ext cx="6649915" cy="1442745"/>
            <a:chOff x="0" y="-47625"/>
            <a:chExt cx="8866554" cy="1923660"/>
          </a:xfrm>
        </p:grpSpPr>
        <p:sp>
          <p:nvSpPr>
            <p:cNvPr id="3" name="TextBox 3"/>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139765"/>
                  </a:solidFill>
                  <a:latin typeface="Muli Bold"/>
                </a:rPr>
                <a:t>Free Monthly Member Webinars </a:t>
              </a:r>
            </a:p>
          </p:txBody>
        </p:sp>
        <p:sp>
          <p:nvSpPr>
            <p:cNvPr id="4" name="TextBox 4"/>
            <p:cNvSpPr txBox="1"/>
            <p:nvPr/>
          </p:nvSpPr>
          <p:spPr>
            <a:xfrm>
              <a:off x="0" y="760600"/>
              <a:ext cx="8866554" cy="1115435"/>
            </a:xfrm>
            <a:prstGeom prst="rect">
              <a:avLst/>
            </a:prstGeom>
          </p:spPr>
          <p:txBody>
            <a:bodyPr lIns="0" tIns="0" rIns="0" bIns="0" rtlCol="0" anchor="t">
              <a:spAutoFit/>
            </a:bodyPr>
            <a:lstStyle/>
            <a:p>
              <a:pPr>
                <a:lnSpc>
                  <a:spcPts val="3359"/>
                </a:lnSpc>
              </a:pPr>
              <a:r>
                <a:rPr lang="en-US" sz="2400">
                  <a:solidFill>
                    <a:srgbClr val="171717"/>
                  </a:solidFill>
                  <a:latin typeface="Muli Regular"/>
                </a:rPr>
                <a:t>Members get access to monthly webinars for networking and CE!  </a:t>
              </a:r>
            </a:p>
          </p:txBody>
        </p:sp>
      </p:grpSp>
      <p:sp>
        <p:nvSpPr>
          <p:cNvPr id="5" name="AutoShape 5"/>
          <p:cNvSpPr/>
          <p:nvPr/>
        </p:nvSpPr>
        <p:spPr>
          <a:xfrm>
            <a:off x="9624380" y="3752838"/>
            <a:ext cx="6848727" cy="0"/>
          </a:xfrm>
          <a:prstGeom prst="line">
            <a:avLst/>
          </a:prstGeom>
          <a:ln w="28575" cap="rnd">
            <a:solidFill>
              <a:srgbClr val="171717"/>
            </a:solidFill>
            <a:prstDash val="sysDot"/>
            <a:headEnd type="none" w="sm" len="sm"/>
            <a:tailEnd type="none" w="sm" len="sm"/>
          </a:ln>
        </p:spPr>
        <p:txBody>
          <a:bodyPr/>
          <a:lstStyle/>
          <a:p>
            <a:endParaRPr lang="en-US"/>
          </a:p>
        </p:txBody>
      </p:sp>
      <p:sp>
        <p:nvSpPr>
          <p:cNvPr id="6" name="AutoShape 6"/>
          <p:cNvSpPr/>
          <p:nvPr/>
        </p:nvSpPr>
        <p:spPr>
          <a:xfrm>
            <a:off x="9624380" y="6103901"/>
            <a:ext cx="6848727" cy="0"/>
          </a:xfrm>
          <a:prstGeom prst="line">
            <a:avLst/>
          </a:prstGeom>
          <a:ln w="28575" cap="rnd">
            <a:solidFill>
              <a:srgbClr val="171717"/>
            </a:solidFill>
            <a:prstDash val="sysDot"/>
            <a:headEnd type="none" w="sm" len="sm"/>
            <a:tailEnd type="none" w="sm" len="sm"/>
          </a:ln>
        </p:spPr>
        <p:txBody>
          <a:bodyPr/>
          <a:lstStyle/>
          <a:p>
            <a:endParaRPr lang="en-US"/>
          </a:p>
        </p:txBody>
      </p:sp>
      <p:grpSp>
        <p:nvGrpSpPr>
          <p:cNvPr id="7" name="Group 7"/>
          <p:cNvGrpSpPr/>
          <p:nvPr/>
        </p:nvGrpSpPr>
        <p:grpSpPr>
          <a:xfrm>
            <a:off x="1502135" y="3069364"/>
            <a:ext cx="6721618" cy="4178413"/>
            <a:chOff x="0" y="0"/>
            <a:chExt cx="8962158" cy="5571217"/>
          </a:xfrm>
        </p:grpSpPr>
        <p:sp>
          <p:nvSpPr>
            <p:cNvPr id="8" name="TextBox 8"/>
            <p:cNvSpPr txBox="1"/>
            <p:nvPr/>
          </p:nvSpPr>
          <p:spPr>
            <a:xfrm>
              <a:off x="0" y="0"/>
              <a:ext cx="8962158" cy="2667397"/>
            </a:xfrm>
            <a:prstGeom prst="rect">
              <a:avLst/>
            </a:prstGeom>
          </p:spPr>
          <p:txBody>
            <a:bodyPr lIns="0" tIns="0" rIns="0" bIns="0" rtlCol="0" anchor="t">
              <a:spAutoFit/>
            </a:bodyPr>
            <a:lstStyle/>
            <a:p>
              <a:pPr>
                <a:lnSpc>
                  <a:spcPts val="7800"/>
                </a:lnSpc>
              </a:pPr>
              <a:r>
                <a:rPr lang="en-US" sz="6500">
                  <a:solidFill>
                    <a:srgbClr val="11467A"/>
                  </a:solidFill>
                  <a:latin typeface="Muli Bold"/>
                </a:rPr>
                <a:t>Continuing Education</a:t>
              </a:r>
            </a:p>
          </p:txBody>
        </p:sp>
        <p:sp>
          <p:nvSpPr>
            <p:cNvPr id="9" name="TextBox 9"/>
            <p:cNvSpPr txBox="1"/>
            <p:nvPr/>
          </p:nvSpPr>
          <p:spPr>
            <a:xfrm>
              <a:off x="0" y="3622905"/>
              <a:ext cx="7709553" cy="1948312"/>
            </a:xfrm>
            <a:prstGeom prst="rect">
              <a:avLst/>
            </a:prstGeom>
          </p:spPr>
          <p:txBody>
            <a:bodyPr lIns="0" tIns="0" rIns="0" bIns="0" rtlCol="0" anchor="t">
              <a:spAutoFit/>
            </a:bodyPr>
            <a:lstStyle/>
            <a:p>
              <a:pPr>
                <a:lnSpc>
                  <a:spcPts val="3919"/>
                </a:lnSpc>
              </a:pPr>
              <a:r>
                <a:rPr lang="en-US" sz="2800">
                  <a:solidFill>
                    <a:srgbClr val="139765"/>
                  </a:solidFill>
                  <a:latin typeface="Muli Regular Bold"/>
                </a:rPr>
                <a:t>Your one stop shop for continuing education needs no matter your expertise level or learning style. </a:t>
              </a:r>
            </a:p>
          </p:txBody>
        </p:sp>
      </p:grpSp>
      <p:grpSp>
        <p:nvGrpSpPr>
          <p:cNvPr id="10" name="Group 10"/>
          <p:cNvGrpSpPr/>
          <p:nvPr/>
        </p:nvGrpSpPr>
        <p:grpSpPr>
          <a:xfrm>
            <a:off x="9624380" y="4038917"/>
            <a:ext cx="6649915" cy="1878761"/>
            <a:chOff x="0" y="-47625"/>
            <a:chExt cx="8866554" cy="2505014"/>
          </a:xfrm>
        </p:grpSpPr>
        <p:sp>
          <p:nvSpPr>
            <p:cNvPr id="11" name="TextBox 11"/>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0C79BE"/>
                  </a:solidFill>
                  <a:latin typeface="Muli Bold"/>
                </a:rPr>
                <a:t>On-Demand Library</a:t>
              </a:r>
            </a:p>
          </p:txBody>
        </p:sp>
        <p:sp>
          <p:nvSpPr>
            <p:cNvPr id="12" name="TextBox 12"/>
            <p:cNvSpPr txBox="1"/>
            <p:nvPr/>
          </p:nvSpPr>
          <p:spPr>
            <a:xfrm>
              <a:off x="0" y="760600"/>
              <a:ext cx="8866554" cy="1696789"/>
            </a:xfrm>
            <a:prstGeom prst="rect">
              <a:avLst/>
            </a:prstGeom>
          </p:spPr>
          <p:txBody>
            <a:bodyPr lIns="0" tIns="0" rIns="0" bIns="0" rtlCol="0" anchor="t">
              <a:spAutoFit/>
            </a:bodyPr>
            <a:lstStyle/>
            <a:p>
              <a:pPr>
                <a:lnSpc>
                  <a:spcPts val="3359"/>
                </a:lnSpc>
              </a:pPr>
              <a:r>
                <a:rPr lang="en-US" sz="2400">
                  <a:solidFill>
                    <a:srgbClr val="171717"/>
                  </a:solidFill>
                  <a:latin typeface="Muli Regular"/>
                </a:rPr>
                <a:t>The NAEA Continuing Education Portal offers a wide variety of education topics at every learning level. </a:t>
              </a:r>
            </a:p>
          </p:txBody>
        </p:sp>
      </p:grpSp>
      <p:grpSp>
        <p:nvGrpSpPr>
          <p:cNvPr id="13" name="Group 13"/>
          <p:cNvGrpSpPr/>
          <p:nvPr/>
        </p:nvGrpSpPr>
        <p:grpSpPr>
          <a:xfrm>
            <a:off x="9624380" y="6517160"/>
            <a:ext cx="6649915" cy="1878761"/>
            <a:chOff x="0" y="-47625"/>
            <a:chExt cx="8866554" cy="2505013"/>
          </a:xfrm>
        </p:grpSpPr>
        <p:sp>
          <p:nvSpPr>
            <p:cNvPr id="14" name="TextBox 14"/>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11467A"/>
                  </a:solidFill>
                  <a:latin typeface="Muli Bold"/>
                </a:rPr>
                <a:t>Live Events </a:t>
              </a:r>
            </a:p>
          </p:txBody>
        </p:sp>
        <p:sp>
          <p:nvSpPr>
            <p:cNvPr id="15" name="TextBox 15"/>
            <p:cNvSpPr txBox="1"/>
            <p:nvPr/>
          </p:nvSpPr>
          <p:spPr>
            <a:xfrm>
              <a:off x="0" y="760600"/>
              <a:ext cx="8866554" cy="1696788"/>
            </a:xfrm>
            <a:prstGeom prst="rect">
              <a:avLst/>
            </a:prstGeom>
          </p:spPr>
          <p:txBody>
            <a:bodyPr lIns="0" tIns="0" rIns="0" bIns="0" rtlCol="0" anchor="t">
              <a:spAutoFit/>
            </a:bodyPr>
            <a:lstStyle/>
            <a:p>
              <a:pPr>
                <a:lnSpc>
                  <a:spcPts val="3359"/>
                </a:lnSpc>
              </a:pPr>
              <a:r>
                <a:rPr lang="en-US" sz="2400">
                  <a:solidFill>
                    <a:srgbClr val="171717"/>
                  </a:solidFill>
                  <a:latin typeface="Muli Regular"/>
                </a:rPr>
                <a:t>Come meet NAEA in person at a live event! Network, learn, and engage with your peers and colleagues at an upcoming NAEA event.  </a:t>
              </a:r>
            </a:p>
          </p:txBody>
        </p:sp>
      </p:grpSp>
      <p:sp>
        <p:nvSpPr>
          <p:cNvPr id="16" name="TextBox 16"/>
          <p:cNvSpPr txBox="1"/>
          <p:nvPr/>
        </p:nvSpPr>
        <p:spPr>
          <a:xfrm>
            <a:off x="510562" y="9784848"/>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2024 @NAEA All Rights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8288000" cy="10286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9348" y="3989106"/>
            <a:ext cx="6533391" cy="606111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building with palm trees&#10;&#10;Description automatically generated">
            <a:extLst>
              <a:ext uri="{FF2B5EF4-FFF2-40B4-BE49-F238E27FC236}">
                <a16:creationId xmlns:a16="http://schemas.microsoft.com/office/drawing/2014/main" id="{9C55EAD8-0E8F-03A5-11A8-3A6881550062}"/>
              </a:ext>
            </a:extLst>
          </p:cNvPr>
          <p:cNvPicPr>
            <a:picLocks noChangeAspect="1"/>
          </p:cNvPicPr>
          <p:nvPr/>
        </p:nvPicPr>
        <p:blipFill rotWithShape="1">
          <a:blip r:embed="rId3"/>
          <a:srcRect t="5732" b="10005"/>
          <a:stretch/>
        </p:blipFill>
        <p:spPr>
          <a:xfrm>
            <a:off x="6057898" y="10"/>
            <a:ext cx="12240039" cy="10313718"/>
          </a:xfrm>
          <a:prstGeom prst="rect">
            <a:avLst/>
          </a:prstGeom>
        </p:spPr>
      </p:pic>
      <p:sp>
        <p:nvSpPr>
          <p:cNvPr id="30" name="Freeform: Shape 2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Rounded Corners 5">
            <a:extLst>
              <a:ext uri="{FF2B5EF4-FFF2-40B4-BE49-F238E27FC236}">
                <a16:creationId xmlns:a16="http://schemas.microsoft.com/office/drawing/2014/main" id="{79282621-B8BE-FD26-7326-FC40EF5F1D0C}"/>
              </a:ext>
            </a:extLst>
          </p:cNvPr>
          <p:cNvSpPr/>
          <p:nvPr/>
        </p:nvSpPr>
        <p:spPr>
          <a:xfrm>
            <a:off x="801709" y="4425581"/>
            <a:ext cx="4578440" cy="23592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a:lnSpc>
                <a:spcPct val="90000"/>
              </a:lnSpc>
              <a:spcBef>
                <a:spcPct val="0"/>
              </a:spcBef>
              <a:spcAft>
                <a:spcPts val="600"/>
              </a:spcAft>
            </a:pPr>
            <a:r>
              <a:rPr lang="en-US" sz="6000">
                <a:solidFill>
                  <a:srgbClr val="FFFFFF"/>
                </a:solidFill>
                <a:latin typeface="+mj-lt"/>
                <a:ea typeface="+mj-ea"/>
                <a:cs typeface="+mj-cs"/>
              </a:rPr>
              <a:t>Registration is Open! </a:t>
            </a:r>
          </a:p>
        </p:txBody>
      </p:sp>
    </p:spTree>
    <p:extLst>
      <p:ext uri="{BB962C8B-B14F-4D97-AF65-F5344CB8AC3E}">
        <p14:creationId xmlns:p14="http://schemas.microsoft.com/office/powerpoint/2010/main" val="147222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D2243-3E20-43BC-81A6-5CF236B98A7A}"/>
              </a:ext>
            </a:extLst>
          </p:cNvPr>
          <p:cNvSpPr>
            <a:spLocks noGrp="1"/>
          </p:cNvSpPr>
          <p:nvPr>
            <p:ph type="title"/>
          </p:nvPr>
        </p:nvSpPr>
        <p:spPr>
          <a:xfrm>
            <a:off x="776833" y="7325316"/>
            <a:ext cx="5814129" cy="2335360"/>
          </a:xfrm>
        </p:spPr>
        <p:txBody>
          <a:bodyPr anchor="ctr">
            <a:normAutofit/>
          </a:bodyPr>
          <a:lstStyle/>
          <a:p>
            <a:r>
              <a:rPr lang="en-US" sz="4800" b="1" i="0" dirty="0">
                <a:effectLst/>
                <a:latin typeface="Aller"/>
              </a:rPr>
              <a:t>National Tax Practice Institute® (NTPI)</a:t>
            </a:r>
          </a:p>
        </p:txBody>
      </p:sp>
      <p:sp>
        <p:nvSpPr>
          <p:cNvPr id="15" name="Rectangle 1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298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833" y="0"/>
            <a:ext cx="16847618" cy="68822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001661" y="8491698"/>
            <a:ext cx="2194560" cy="68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A8CB0A-FED4-8593-412C-791D0210E8A3}"/>
              </a:ext>
            </a:extLst>
          </p:cNvPr>
          <p:cNvSpPr>
            <a:spLocks noGrp="1"/>
          </p:cNvSpPr>
          <p:nvPr>
            <p:ph idx="1"/>
          </p:nvPr>
        </p:nvSpPr>
        <p:spPr>
          <a:xfrm>
            <a:off x="7744078" y="7325316"/>
            <a:ext cx="9880373" cy="2335360"/>
          </a:xfrm>
        </p:spPr>
        <p:txBody>
          <a:bodyPr anchor="ctr">
            <a:normAutofit/>
          </a:bodyPr>
          <a:lstStyle/>
          <a:p>
            <a:pPr marL="0" indent="0">
              <a:buNone/>
            </a:pPr>
            <a:r>
              <a:rPr lang="en-US" sz="2700" b="0" i="0">
                <a:effectLst/>
                <a:latin typeface="Open Sans" panose="020B0606030504020204" pitchFamily="34" charset="0"/>
              </a:rPr>
              <a:t>In order to enroll in the National Tax Practice Institute™ (NTPI®), you must be an enrolled agent*, CPA, or tax attorney.</a:t>
            </a:r>
            <a:endParaRPr lang="en-US" sz="2700"/>
          </a:p>
        </p:txBody>
      </p:sp>
      <p:sp>
        <p:nvSpPr>
          <p:cNvPr id="4" name="TextBox 3">
            <a:extLst>
              <a:ext uri="{FF2B5EF4-FFF2-40B4-BE49-F238E27FC236}">
                <a16:creationId xmlns:a16="http://schemas.microsoft.com/office/drawing/2014/main" id="{9440B4FE-6021-785C-58AC-85E28709CE01}"/>
              </a:ext>
            </a:extLst>
          </p:cNvPr>
          <p:cNvSpPr txBox="1"/>
          <p:nvPr/>
        </p:nvSpPr>
        <p:spPr>
          <a:xfrm>
            <a:off x="1573507" y="722269"/>
            <a:ext cx="4361665" cy="3323987"/>
          </a:xfrm>
          <a:prstGeom prst="rect">
            <a:avLst/>
          </a:prstGeom>
          <a:noFill/>
        </p:spPr>
        <p:txBody>
          <a:bodyPr wrap="square" rtlCol="0">
            <a:spAutoFit/>
          </a:bodyPr>
          <a:lstStyle/>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Statute of Limitations (SOLs) </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The IRS Examination Process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The IRS Collection Process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The Audit Reconsideration Process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Financial Analysis Process </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Trust Fund Recovery Penalty Process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Offers in Compromise</a:t>
            </a:r>
          </a:p>
        </p:txBody>
      </p:sp>
      <p:sp>
        <p:nvSpPr>
          <p:cNvPr id="5" name="TextBox 4">
            <a:extLst>
              <a:ext uri="{FF2B5EF4-FFF2-40B4-BE49-F238E27FC236}">
                <a16:creationId xmlns:a16="http://schemas.microsoft.com/office/drawing/2014/main" id="{48FE4D8D-57B3-3B4B-3EED-491B061761B4}"/>
              </a:ext>
            </a:extLst>
          </p:cNvPr>
          <p:cNvSpPr txBox="1"/>
          <p:nvPr/>
        </p:nvSpPr>
        <p:spPr>
          <a:xfrm>
            <a:off x="11675894" y="722269"/>
            <a:ext cx="4361665" cy="3785652"/>
          </a:xfrm>
          <a:prstGeom prst="rect">
            <a:avLst/>
          </a:prstGeom>
          <a:noFill/>
        </p:spPr>
        <p:txBody>
          <a:bodyPr wrap="square" rtlCol="0">
            <a:spAutoFit/>
          </a:bodyPr>
          <a:lstStyle/>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Internal Revenue Manual</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Introduction to Criminal Tax</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Bankruptcy and Taxes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Lien Defenses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Spousal Relief </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Tax Research and Resources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Managing Confidential Client Data</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Case Management Strategies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Marketing </a:t>
            </a:r>
          </a:p>
        </p:txBody>
      </p:sp>
      <p:sp>
        <p:nvSpPr>
          <p:cNvPr id="6" name="TextBox 5">
            <a:extLst>
              <a:ext uri="{FF2B5EF4-FFF2-40B4-BE49-F238E27FC236}">
                <a16:creationId xmlns:a16="http://schemas.microsoft.com/office/drawing/2014/main" id="{7ABBCA50-1413-532F-829D-E4150CCE6095}"/>
              </a:ext>
            </a:extLst>
          </p:cNvPr>
          <p:cNvSpPr txBox="1"/>
          <p:nvPr/>
        </p:nvSpPr>
        <p:spPr>
          <a:xfrm>
            <a:off x="6531694" y="722269"/>
            <a:ext cx="4361665" cy="3016210"/>
          </a:xfrm>
          <a:prstGeom prst="rect">
            <a:avLst/>
          </a:prstGeom>
          <a:noFill/>
        </p:spPr>
        <p:txBody>
          <a:bodyPr wrap="square" rtlCol="0">
            <a:spAutoFit/>
          </a:bodyPr>
          <a:lstStyle/>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Collection and Examination Appeals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IRS Transcript Analysis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Penalty Abatement Strategies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Non-Filers and SFR Assessments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Basic Installment Agreements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Ethics</a:t>
            </a:r>
          </a:p>
          <a:p>
            <a:pPr marL="225743" indent="-225743" defTabSz="722376">
              <a:spcAft>
                <a:spcPts val="600"/>
              </a:spcAft>
              <a:buFont typeface="Arial" panose="020B0604020202020204" pitchFamily="34" charset="0"/>
              <a:buChar char="•"/>
            </a:pPr>
            <a:r>
              <a:rPr lang="en-US" sz="2000" kern="1200" dirty="0">
                <a:solidFill>
                  <a:srgbClr val="303030"/>
                </a:solidFill>
                <a:latin typeface="Open Sans" panose="020B0606030504020204" pitchFamily="34" charset="0"/>
                <a:ea typeface="+mn-ea"/>
                <a:cs typeface="+mn-cs"/>
              </a:rPr>
              <a:t>FOIA Requests </a:t>
            </a:r>
          </a:p>
        </p:txBody>
      </p:sp>
      <p:sp>
        <p:nvSpPr>
          <p:cNvPr id="7" name="Content Placeholder 2">
            <a:extLst>
              <a:ext uri="{FF2B5EF4-FFF2-40B4-BE49-F238E27FC236}">
                <a16:creationId xmlns:a16="http://schemas.microsoft.com/office/drawing/2014/main" id="{502DF3AB-9806-7B23-0EB6-3C32F7A5E65D}"/>
              </a:ext>
            </a:extLst>
          </p:cNvPr>
          <p:cNvSpPr txBox="1">
            <a:spLocks/>
          </p:cNvSpPr>
          <p:nvPr/>
        </p:nvSpPr>
        <p:spPr>
          <a:xfrm>
            <a:off x="1438807" y="4738569"/>
            <a:ext cx="15554468" cy="1433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04672">
              <a:buNone/>
            </a:pPr>
            <a:r>
              <a:rPr lang="en-US" sz="2816" kern="1200" dirty="0">
                <a:solidFill>
                  <a:srgbClr val="303030"/>
                </a:solidFill>
                <a:latin typeface="Open Sans" panose="020B0606030504020204" pitchFamily="34" charset="0"/>
                <a:ea typeface="+mn-ea"/>
                <a:cs typeface="+mn-cs"/>
              </a:rPr>
              <a:t>Additional learning opportunities include Ask the Expert Webinars, NTPI Roundtables, and graduate topic webinars. </a:t>
            </a:r>
            <a:endParaRPr lang="en-US" dirty="0"/>
          </a:p>
        </p:txBody>
      </p:sp>
    </p:spTree>
    <p:extLst>
      <p:ext uri="{BB962C8B-B14F-4D97-AF65-F5344CB8AC3E}">
        <p14:creationId xmlns:p14="http://schemas.microsoft.com/office/powerpoint/2010/main" val="55396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1A6A67F-B1EB-5D9B-70F6-5D43BEF8B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685800"/>
            <a:ext cx="5416550" cy="2484438"/>
          </a:xfrm>
          <a:prstGeom prst="rect">
            <a:avLst/>
          </a:prstGeom>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F625FAF-955B-8EDD-BDB8-762AC6AAB4E7}"/>
              </a:ext>
            </a:extLst>
          </p:cNvPr>
          <p:cNvPicPr>
            <a:picLocks noChangeAspect="1"/>
          </p:cNvPicPr>
          <p:nvPr/>
        </p:nvPicPr>
        <p:blipFill>
          <a:blip r:embed="rId3"/>
          <a:stretch>
            <a:fillRect/>
          </a:stretch>
        </p:blipFill>
        <p:spPr>
          <a:xfrm>
            <a:off x="6438900" y="685800"/>
            <a:ext cx="5416550" cy="2484438"/>
          </a:xfrm>
          <a:prstGeom prst="rect">
            <a:avLst/>
          </a:prstGeom>
        </p:spPr>
      </p:pic>
      <p:pic>
        <p:nvPicPr>
          <p:cNvPr id="11" name="Picture 10">
            <a:extLst>
              <a:ext uri="{FF2B5EF4-FFF2-40B4-BE49-F238E27FC236}">
                <a16:creationId xmlns:a16="http://schemas.microsoft.com/office/drawing/2014/main" id="{1F7ABFEB-64FC-A582-D877-F3B96DEFB398}"/>
              </a:ext>
            </a:extLst>
          </p:cNvPr>
          <p:cNvPicPr>
            <a:picLocks noChangeAspect="1"/>
          </p:cNvPicPr>
          <p:nvPr/>
        </p:nvPicPr>
        <p:blipFill>
          <a:blip r:embed="rId4"/>
          <a:stretch>
            <a:fillRect/>
          </a:stretch>
        </p:blipFill>
        <p:spPr>
          <a:xfrm>
            <a:off x="946150" y="3244850"/>
            <a:ext cx="5407025" cy="2490788"/>
          </a:xfrm>
          <a:prstGeom prst="rect">
            <a:avLst/>
          </a:prstGeom>
        </p:spPr>
      </p:pic>
      <p:pic>
        <p:nvPicPr>
          <p:cNvPr id="6" name="Picture 5">
            <a:extLst>
              <a:ext uri="{FF2B5EF4-FFF2-40B4-BE49-F238E27FC236}">
                <a16:creationId xmlns:a16="http://schemas.microsoft.com/office/drawing/2014/main" id="{7487040C-8AEA-2BF4-45FB-5C2F4762C42D}"/>
              </a:ext>
            </a:extLst>
          </p:cNvPr>
          <p:cNvPicPr>
            <a:picLocks noChangeAspect="1"/>
          </p:cNvPicPr>
          <p:nvPr/>
        </p:nvPicPr>
        <p:blipFill>
          <a:blip r:embed="rId5"/>
          <a:stretch>
            <a:fillRect/>
          </a:stretch>
        </p:blipFill>
        <p:spPr>
          <a:xfrm>
            <a:off x="6427788" y="3244850"/>
            <a:ext cx="5427663" cy="2490788"/>
          </a:xfrm>
          <a:prstGeom prst="rect">
            <a:avLst/>
          </a:prstGeom>
        </p:spPr>
      </p:pic>
      <p:pic>
        <p:nvPicPr>
          <p:cNvPr id="9" name="Picture 8">
            <a:extLst>
              <a:ext uri="{FF2B5EF4-FFF2-40B4-BE49-F238E27FC236}">
                <a16:creationId xmlns:a16="http://schemas.microsoft.com/office/drawing/2014/main" id="{AECA569E-DC17-5E16-7AB8-BD3DCCB8501F}"/>
              </a:ext>
            </a:extLst>
          </p:cNvPr>
          <p:cNvPicPr>
            <a:picLocks noChangeAspect="1"/>
          </p:cNvPicPr>
          <p:nvPr/>
        </p:nvPicPr>
        <p:blipFill>
          <a:blip r:embed="rId6"/>
          <a:stretch>
            <a:fillRect/>
          </a:stretch>
        </p:blipFill>
        <p:spPr>
          <a:xfrm>
            <a:off x="11930063" y="685800"/>
            <a:ext cx="5413375" cy="2482850"/>
          </a:xfrm>
          <a:prstGeom prst="rect">
            <a:avLst/>
          </a:prstGeom>
        </p:spPr>
      </p:pic>
      <p:pic>
        <p:nvPicPr>
          <p:cNvPr id="12" name="Picture 11">
            <a:extLst>
              <a:ext uri="{FF2B5EF4-FFF2-40B4-BE49-F238E27FC236}">
                <a16:creationId xmlns:a16="http://schemas.microsoft.com/office/drawing/2014/main" id="{2914F7FA-1A57-1C11-6915-CED7B6A7A205}"/>
              </a:ext>
            </a:extLst>
          </p:cNvPr>
          <p:cNvPicPr>
            <a:picLocks noChangeAspect="1"/>
          </p:cNvPicPr>
          <p:nvPr/>
        </p:nvPicPr>
        <p:blipFill>
          <a:blip r:embed="rId7"/>
          <a:stretch>
            <a:fillRect/>
          </a:stretch>
        </p:blipFill>
        <p:spPr>
          <a:xfrm>
            <a:off x="11930063" y="3243263"/>
            <a:ext cx="5413375" cy="2492375"/>
          </a:xfrm>
          <a:prstGeom prst="rect">
            <a:avLst/>
          </a:prstGeom>
        </p:spPr>
      </p:pic>
      <p:pic>
        <p:nvPicPr>
          <p:cNvPr id="7" name="Picture 6">
            <a:extLst>
              <a:ext uri="{FF2B5EF4-FFF2-40B4-BE49-F238E27FC236}">
                <a16:creationId xmlns:a16="http://schemas.microsoft.com/office/drawing/2014/main" id="{F7F361E1-6CE3-F4F4-74D9-DA68F4C56BFA}"/>
              </a:ext>
            </a:extLst>
          </p:cNvPr>
          <p:cNvPicPr>
            <a:picLocks noChangeAspect="1"/>
          </p:cNvPicPr>
          <p:nvPr/>
        </p:nvPicPr>
        <p:blipFill>
          <a:blip r:embed="rId8"/>
          <a:stretch>
            <a:fillRect/>
          </a:stretch>
        </p:blipFill>
        <p:spPr>
          <a:xfrm>
            <a:off x="946150" y="5810250"/>
            <a:ext cx="8159750" cy="3790950"/>
          </a:xfrm>
          <a:prstGeom prst="rect">
            <a:avLst/>
          </a:prstGeom>
        </p:spPr>
      </p:pic>
      <p:pic>
        <p:nvPicPr>
          <p:cNvPr id="10" name="Picture 9">
            <a:extLst>
              <a:ext uri="{FF2B5EF4-FFF2-40B4-BE49-F238E27FC236}">
                <a16:creationId xmlns:a16="http://schemas.microsoft.com/office/drawing/2014/main" id="{F1F80AAA-4BAA-F92A-067E-02178C220247}"/>
              </a:ext>
            </a:extLst>
          </p:cNvPr>
          <p:cNvPicPr>
            <a:picLocks noChangeAspect="1"/>
          </p:cNvPicPr>
          <p:nvPr/>
        </p:nvPicPr>
        <p:blipFill>
          <a:blip r:embed="rId9"/>
          <a:stretch>
            <a:fillRect/>
          </a:stretch>
        </p:blipFill>
        <p:spPr>
          <a:xfrm>
            <a:off x="9182100" y="5810250"/>
            <a:ext cx="8159750" cy="3790950"/>
          </a:xfrm>
          <a:prstGeom prst="rect">
            <a:avLst/>
          </a:prstGeom>
        </p:spPr>
      </p:pic>
    </p:spTree>
    <p:extLst>
      <p:ext uri="{BB962C8B-B14F-4D97-AF65-F5344CB8AC3E}">
        <p14:creationId xmlns:p14="http://schemas.microsoft.com/office/powerpoint/2010/main" val="354777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001000" y="0"/>
            <a:ext cx="10287000" cy="1028700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C79BE"/>
            </a:solidFill>
          </p:spPr>
          <p:txBody>
            <a:bodyPr/>
            <a:lstStyle/>
            <a:p>
              <a:endParaRPr lang="en-US"/>
            </a:p>
          </p:txBody>
        </p:sp>
      </p:grpSp>
      <p:grpSp>
        <p:nvGrpSpPr>
          <p:cNvPr id="6" name="Group 6"/>
          <p:cNvGrpSpPr/>
          <p:nvPr/>
        </p:nvGrpSpPr>
        <p:grpSpPr>
          <a:xfrm>
            <a:off x="10537682" y="0"/>
            <a:ext cx="5213637" cy="806573"/>
            <a:chOff x="0" y="0"/>
            <a:chExt cx="1763625" cy="272841"/>
          </a:xfrm>
        </p:grpSpPr>
        <p:sp>
          <p:nvSpPr>
            <p:cNvPr id="7" name="Freeform 7"/>
            <p:cNvSpPr/>
            <p:nvPr/>
          </p:nvSpPr>
          <p:spPr>
            <a:xfrm>
              <a:off x="0" y="0"/>
              <a:ext cx="1763625" cy="272841"/>
            </a:xfrm>
            <a:custGeom>
              <a:avLst/>
              <a:gdLst/>
              <a:ahLst/>
              <a:cxnLst/>
              <a:rect l="l" t="t" r="r" b="b"/>
              <a:pathLst>
                <a:path w="1763625" h="272841">
                  <a:moveTo>
                    <a:pt x="0" y="0"/>
                  </a:moveTo>
                  <a:lnTo>
                    <a:pt x="1763625" y="0"/>
                  </a:lnTo>
                  <a:lnTo>
                    <a:pt x="1763625" y="272841"/>
                  </a:lnTo>
                  <a:lnTo>
                    <a:pt x="0" y="272841"/>
                  </a:lnTo>
                  <a:close/>
                </a:path>
              </a:pathLst>
            </a:custGeom>
            <a:solidFill>
              <a:srgbClr val="C0D5E6"/>
            </a:solidFill>
          </p:spPr>
          <p:txBody>
            <a:bodyPr/>
            <a:lstStyle/>
            <a:p>
              <a:endParaRPr lang="en-US"/>
            </a:p>
          </p:txBody>
        </p:sp>
      </p:grpSp>
      <p:grpSp>
        <p:nvGrpSpPr>
          <p:cNvPr id="8" name="Group 8"/>
          <p:cNvGrpSpPr/>
          <p:nvPr/>
        </p:nvGrpSpPr>
        <p:grpSpPr>
          <a:xfrm>
            <a:off x="9783691" y="1771794"/>
            <a:ext cx="6721618" cy="4148272"/>
            <a:chOff x="0" y="0"/>
            <a:chExt cx="8962158" cy="5531028"/>
          </a:xfrm>
        </p:grpSpPr>
        <p:sp>
          <p:nvSpPr>
            <p:cNvPr id="9" name="TextBox 9"/>
            <p:cNvSpPr txBox="1"/>
            <p:nvPr/>
          </p:nvSpPr>
          <p:spPr>
            <a:xfrm>
              <a:off x="0" y="0"/>
              <a:ext cx="8962158" cy="3798475"/>
            </a:xfrm>
            <a:prstGeom prst="rect">
              <a:avLst/>
            </a:prstGeom>
          </p:spPr>
          <p:txBody>
            <a:bodyPr lIns="0" tIns="0" rIns="0" bIns="0" rtlCol="0" anchor="t">
              <a:spAutoFit/>
            </a:bodyPr>
            <a:lstStyle/>
            <a:p>
              <a:pPr algn="ctr">
                <a:lnSpc>
                  <a:spcPts val="7800"/>
                </a:lnSpc>
              </a:pPr>
              <a:r>
                <a:rPr lang="en-US" sz="6500">
                  <a:solidFill>
                    <a:srgbClr val="F7FFEF"/>
                  </a:solidFill>
                  <a:latin typeface="Muli Bold"/>
                </a:rPr>
                <a:t>Continuing Education Portal</a:t>
              </a:r>
              <a:endParaRPr lang="en-US"/>
            </a:p>
            <a:p>
              <a:pPr algn="ctr">
                <a:lnSpc>
                  <a:spcPts val="7800"/>
                </a:lnSpc>
              </a:pPr>
              <a:r>
                <a:rPr lang="en-US" sz="3200">
                  <a:solidFill>
                    <a:srgbClr val="F7FFEF"/>
                  </a:solidFill>
                  <a:latin typeface="Muli Bold"/>
                </a:rPr>
                <a:t>www.pathlms.com/naea</a:t>
              </a:r>
            </a:p>
          </p:txBody>
        </p:sp>
        <p:sp>
          <p:nvSpPr>
            <p:cNvPr id="10" name="TextBox 10"/>
            <p:cNvSpPr txBox="1"/>
            <p:nvPr/>
          </p:nvSpPr>
          <p:spPr>
            <a:xfrm>
              <a:off x="0" y="4914655"/>
              <a:ext cx="7709553" cy="616373"/>
            </a:xfrm>
            <a:prstGeom prst="rect">
              <a:avLst/>
            </a:prstGeom>
          </p:spPr>
          <p:txBody>
            <a:bodyPr lIns="0" tIns="0" rIns="0" bIns="0" rtlCol="0" anchor="t">
              <a:spAutoFit/>
            </a:bodyPr>
            <a:lstStyle/>
            <a:p>
              <a:pPr>
                <a:lnSpc>
                  <a:spcPts val="3919"/>
                </a:lnSpc>
              </a:pPr>
              <a:endParaRPr lang="en-US" sz="2800">
                <a:solidFill>
                  <a:srgbClr val="F7FFEF"/>
                </a:solidFill>
                <a:latin typeface="Muli Regular Bold"/>
              </a:endParaRPr>
            </a:p>
          </p:txBody>
        </p:sp>
      </p:grpSp>
      <p:sp>
        <p:nvSpPr>
          <p:cNvPr id="11" name="TextBox 11"/>
          <p:cNvSpPr txBox="1"/>
          <p:nvPr/>
        </p:nvSpPr>
        <p:spPr>
          <a:xfrm>
            <a:off x="510562" y="9791700"/>
            <a:ext cx="1623037" cy="203261"/>
          </a:xfrm>
          <a:prstGeom prst="rect">
            <a:avLst/>
          </a:prstGeom>
        </p:spPr>
        <p:txBody>
          <a:bodyPr wrap="square" lIns="0" tIns="0" rIns="0" bIns="0" rtlCol="0" anchor="t">
            <a:spAutoFit/>
          </a:bodyPr>
          <a:lstStyle/>
          <a:p>
            <a:pPr algn="ctr">
              <a:lnSpc>
                <a:spcPts val="1679"/>
              </a:lnSpc>
            </a:pPr>
            <a:r>
              <a:rPr lang="en-US" sz="1200">
                <a:solidFill>
                  <a:srgbClr val="F7FFEF"/>
                </a:solidFill>
                <a:latin typeface="Open Sans Light"/>
              </a:rPr>
              <a:t>2022 @NAEA All Rights</a:t>
            </a:r>
          </a:p>
        </p:txBody>
      </p:sp>
      <p:sp>
        <p:nvSpPr>
          <p:cNvPr id="15" name="TextBox 14">
            <a:extLst>
              <a:ext uri="{FF2B5EF4-FFF2-40B4-BE49-F238E27FC236}">
                <a16:creationId xmlns:a16="http://schemas.microsoft.com/office/drawing/2014/main" id="{934E06B2-2B8C-40D5-805E-C194BF4F90AB}"/>
              </a:ext>
            </a:extLst>
          </p:cNvPr>
          <p:cNvSpPr txBox="1"/>
          <p:nvPr/>
        </p:nvSpPr>
        <p:spPr>
          <a:xfrm>
            <a:off x="8801099" y="5457786"/>
            <a:ext cx="8839200" cy="2677656"/>
          </a:xfrm>
          <a:prstGeom prst="rect">
            <a:avLst/>
          </a:prstGeom>
          <a:noFill/>
        </p:spPr>
        <p:txBody>
          <a:bodyPr wrap="square" rtlCol="0">
            <a:spAutoFit/>
          </a:bodyPr>
          <a:lstStyle/>
          <a:p>
            <a:r>
              <a:rPr lang="en-US" sz="2800" b="0" i="0">
                <a:solidFill>
                  <a:schemeClr val="bg1"/>
                </a:solidFill>
                <a:effectLst/>
                <a:latin typeface="Open Sans" panose="020B0606030504020204" pitchFamily="34" charset="0"/>
              </a:rPr>
              <a:t>Our virtual offerings allow you to learn at your own pace on your own schedule without the cost of travel and travel-related expenses. You will earn valuable CE credits at your convenience. Our virtual offerings include timely content offered in a convenient format for the busiest tax professional.</a:t>
            </a:r>
            <a:endParaRPr lang="en-US" sz="2800">
              <a:solidFill>
                <a:schemeClr val="bg1"/>
              </a:solidFill>
            </a:endParaRPr>
          </a:p>
        </p:txBody>
      </p:sp>
      <p:pic>
        <p:nvPicPr>
          <p:cNvPr id="3" name="Picture 2">
            <a:extLst>
              <a:ext uri="{FF2B5EF4-FFF2-40B4-BE49-F238E27FC236}">
                <a16:creationId xmlns:a16="http://schemas.microsoft.com/office/drawing/2014/main" id="{21D14DFE-65C0-856F-AF45-9E8EAC28194D}"/>
              </a:ext>
            </a:extLst>
          </p:cNvPr>
          <p:cNvPicPr>
            <a:picLocks noChangeAspect="1"/>
          </p:cNvPicPr>
          <p:nvPr/>
        </p:nvPicPr>
        <p:blipFill>
          <a:blip r:embed="rId3"/>
          <a:stretch>
            <a:fillRect/>
          </a:stretch>
        </p:blipFill>
        <p:spPr>
          <a:xfrm>
            <a:off x="71718" y="0"/>
            <a:ext cx="7760362" cy="102869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1120" y="0"/>
            <a:ext cx="7626880" cy="10287000"/>
            <a:chOff x="0" y="0"/>
            <a:chExt cx="10169173" cy="13716000"/>
          </a:xfrm>
        </p:grpSpPr>
        <p:pic>
          <p:nvPicPr>
            <p:cNvPr id="3" name="Picture 3"/>
            <p:cNvPicPr>
              <a:picLocks noChangeAspect="1"/>
            </p:cNvPicPr>
            <p:nvPr/>
          </p:nvPicPr>
          <p:blipFill>
            <a:blip r:embed="rId3"/>
            <a:srcRect l="35553" r="35553"/>
            <a:stretch>
              <a:fillRect/>
            </a:stretch>
          </p:blipFill>
          <p:spPr>
            <a:xfrm>
              <a:off x="0" y="0"/>
              <a:ext cx="10169173" cy="13716000"/>
            </a:xfrm>
            <a:prstGeom prst="rect">
              <a:avLst/>
            </a:prstGeom>
          </p:spPr>
        </p:pic>
      </p:grpSp>
      <p:grpSp>
        <p:nvGrpSpPr>
          <p:cNvPr id="4" name="Group 4"/>
          <p:cNvGrpSpPr/>
          <p:nvPr/>
        </p:nvGrpSpPr>
        <p:grpSpPr>
          <a:xfrm>
            <a:off x="2536682" y="0"/>
            <a:ext cx="5213637" cy="1028700"/>
            <a:chOff x="0" y="0"/>
            <a:chExt cx="1763625" cy="347980"/>
          </a:xfrm>
        </p:grpSpPr>
        <p:sp>
          <p:nvSpPr>
            <p:cNvPr id="5" name="Freeform 5"/>
            <p:cNvSpPr/>
            <p:nvPr/>
          </p:nvSpPr>
          <p:spPr>
            <a:xfrm>
              <a:off x="0" y="0"/>
              <a:ext cx="1763625" cy="347980"/>
            </a:xfrm>
            <a:custGeom>
              <a:avLst/>
              <a:gdLst/>
              <a:ahLst/>
              <a:cxnLst/>
              <a:rect l="l" t="t" r="r" b="b"/>
              <a:pathLst>
                <a:path w="1763625" h="347980">
                  <a:moveTo>
                    <a:pt x="0" y="0"/>
                  </a:moveTo>
                  <a:lnTo>
                    <a:pt x="1763625" y="0"/>
                  </a:lnTo>
                  <a:lnTo>
                    <a:pt x="1763625" y="347980"/>
                  </a:lnTo>
                  <a:lnTo>
                    <a:pt x="0" y="347980"/>
                  </a:lnTo>
                  <a:close/>
                </a:path>
              </a:pathLst>
            </a:custGeom>
            <a:solidFill>
              <a:srgbClr val="64B245"/>
            </a:solidFill>
          </p:spPr>
          <p:txBody>
            <a:bodyPr/>
            <a:lstStyle/>
            <a:p>
              <a:endParaRPr lang="en-US"/>
            </a:p>
          </p:txBody>
        </p:sp>
      </p:grpSp>
      <p:grpSp>
        <p:nvGrpSpPr>
          <p:cNvPr id="6" name="Group 6"/>
          <p:cNvGrpSpPr/>
          <p:nvPr/>
        </p:nvGrpSpPr>
        <p:grpSpPr>
          <a:xfrm>
            <a:off x="1782691" y="3069364"/>
            <a:ext cx="6721618" cy="4647089"/>
            <a:chOff x="0" y="0"/>
            <a:chExt cx="8962158" cy="6196117"/>
          </a:xfrm>
        </p:grpSpPr>
        <p:sp>
          <p:nvSpPr>
            <p:cNvPr id="7" name="TextBox 7"/>
            <p:cNvSpPr txBox="1"/>
            <p:nvPr/>
          </p:nvSpPr>
          <p:spPr>
            <a:xfrm>
              <a:off x="0" y="0"/>
              <a:ext cx="8962158" cy="2667397"/>
            </a:xfrm>
            <a:prstGeom prst="rect">
              <a:avLst/>
            </a:prstGeom>
          </p:spPr>
          <p:txBody>
            <a:bodyPr lIns="0" tIns="0" rIns="0" bIns="0" rtlCol="0" anchor="t">
              <a:spAutoFit/>
            </a:bodyPr>
            <a:lstStyle/>
            <a:p>
              <a:pPr>
                <a:lnSpc>
                  <a:spcPts val="7800"/>
                </a:lnSpc>
              </a:pPr>
              <a:r>
                <a:rPr lang="en-US" sz="6500">
                  <a:solidFill>
                    <a:srgbClr val="11467A"/>
                  </a:solidFill>
                  <a:latin typeface="Muli Bold"/>
                </a:rPr>
                <a:t>Continuing Education</a:t>
              </a:r>
            </a:p>
          </p:txBody>
        </p:sp>
        <p:sp>
          <p:nvSpPr>
            <p:cNvPr id="8" name="TextBox 8"/>
            <p:cNvSpPr txBox="1"/>
            <p:nvPr/>
          </p:nvSpPr>
          <p:spPr>
            <a:xfrm>
              <a:off x="0" y="4914655"/>
              <a:ext cx="7709553" cy="1281462"/>
            </a:xfrm>
            <a:prstGeom prst="rect">
              <a:avLst/>
            </a:prstGeom>
          </p:spPr>
          <p:txBody>
            <a:bodyPr lIns="0" tIns="0" rIns="0" bIns="0" rtlCol="0" anchor="t">
              <a:spAutoFit/>
            </a:bodyPr>
            <a:lstStyle/>
            <a:p>
              <a:pPr>
                <a:lnSpc>
                  <a:spcPts val="3919"/>
                </a:lnSpc>
              </a:pPr>
              <a:r>
                <a:rPr lang="en-US" sz="2800">
                  <a:solidFill>
                    <a:srgbClr val="139765"/>
                  </a:solidFill>
                  <a:latin typeface="Muli Regular Bold"/>
                </a:rPr>
                <a:t>Find out about upcoming NAEA events from the NAEA calendar</a:t>
              </a:r>
            </a:p>
          </p:txBody>
        </p:sp>
      </p:grpSp>
      <p:sp>
        <p:nvSpPr>
          <p:cNvPr id="9" name="TextBox 9"/>
          <p:cNvSpPr txBox="1"/>
          <p:nvPr/>
        </p:nvSpPr>
        <p:spPr>
          <a:xfrm>
            <a:off x="510562" y="9825858"/>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2024 @NAEA All Rights</a:t>
            </a:r>
          </a:p>
        </p:txBody>
      </p:sp>
      <p:pic>
        <p:nvPicPr>
          <p:cNvPr id="1026" name="Picture 2" descr="Event Venue, Auditorium, Meeting">
            <a:extLst>
              <a:ext uri="{FF2B5EF4-FFF2-40B4-BE49-F238E27FC236}">
                <a16:creationId xmlns:a16="http://schemas.microsoft.com/office/drawing/2014/main" id="{D0E2B124-5892-43AC-AEB8-4CE78B068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5880" y="30888"/>
            <a:ext cx="9144000" cy="1028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4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dd52a6d-ddc4-4759-93aa-8718c481f1e3" xsi:nil="true"/>
    <lcf76f155ced4ddcb4097134ff3c332f xmlns="16d2cc40-99c6-4235-a766-e131d2d91b3a">
      <Terms xmlns="http://schemas.microsoft.com/office/infopath/2007/PartnerControls"/>
    </lcf76f155ced4ddcb4097134ff3c332f>
    <SharedWithUsers xmlns="8dd52a6d-ddc4-4759-93aa-8718c481f1e3">
      <UserInfo>
        <DisplayName>Megan Killian</DisplayName>
        <AccountId>63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DDC34179F5AF4F9D4ECD3DED4AE28F" ma:contentTypeVersion="18" ma:contentTypeDescription="Create a new document." ma:contentTypeScope="" ma:versionID="1703127fee5983d6f99b9df2ef339462">
  <xsd:schema xmlns:xsd="http://www.w3.org/2001/XMLSchema" xmlns:xs="http://www.w3.org/2001/XMLSchema" xmlns:p="http://schemas.microsoft.com/office/2006/metadata/properties" xmlns:ns2="8dd52a6d-ddc4-4759-93aa-8718c481f1e3" xmlns:ns3="16d2cc40-99c6-4235-a766-e131d2d91b3a" targetNamespace="http://schemas.microsoft.com/office/2006/metadata/properties" ma:root="true" ma:fieldsID="74124c099e732b4077d3d75c6c6a0aed" ns2:_="" ns3:_="">
    <xsd:import namespace="8dd52a6d-ddc4-4759-93aa-8718c481f1e3"/>
    <xsd:import namespace="16d2cc40-99c6-4235-a766-e131d2d91b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52a6d-ddc4-4759-93aa-8718c481f1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716d6e-395e-4672-bbf1-fc61576f6acf}" ma:internalName="TaxCatchAll" ma:showField="CatchAllData" ma:web="8dd52a6d-ddc4-4759-93aa-8718c481f1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d2cc40-99c6-4235-a766-e131d2d91b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d50cb4-b393-461d-a8c5-cd03d5025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4EE19-E689-40D5-A981-6DDD0C8D0707}">
  <ds:schemaRefs>
    <ds:schemaRef ds:uri="http://schemas.microsoft.com/sharepoint/v3/contenttype/forms"/>
  </ds:schemaRefs>
</ds:datastoreItem>
</file>

<file path=customXml/itemProps2.xml><?xml version="1.0" encoding="utf-8"?>
<ds:datastoreItem xmlns:ds="http://schemas.openxmlformats.org/officeDocument/2006/customXml" ds:itemID="{AECD0015-1FEF-46D2-AB56-9842C580C206}">
  <ds:schemaRefs>
    <ds:schemaRef ds:uri="http://www.w3.org/XML/1998/namespace"/>
    <ds:schemaRef ds:uri="http://schemas.microsoft.com/office/2006/documentManagement/types"/>
    <ds:schemaRef ds:uri="8dd52a6d-ddc4-4759-93aa-8718c481f1e3"/>
    <ds:schemaRef ds:uri="http://purl.org/dc/elements/1.1/"/>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16d2cc40-99c6-4235-a766-e131d2d91b3a"/>
  </ds:schemaRefs>
</ds:datastoreItem>
</file>

<file path=customXml/itemProps3.xml><?xml version="1.0" encoding="utf-8"?>
<ds:datastoreItem xmlns:ds="http://schemas.openxmlformats.org/officeDocument/2006/customXml" ds:itemID="{8784FCA8-0722-4805-AE3D-9361B7761DA7}">
  <ds:schemaRefs>
    <ds:schemaRef ds:uri="16d2cc40-99c6-4235-a766-e131d2d91b3a"/>
    <ds:schemaRef ds:uri="8dd52a6d-ddc4-4759-93aa-8718c481f1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167</TotalTime>
  <Words>1218</Words>
  <Application>Microsoft Office PowerPoint</Application>
  <PresentationFormat>Custom</PresentationFormat>
  <Paragraphs>175</Paragraphs>
  <Slides>15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Calibri</vt:lpstr>
      <vt:lpstr>Lato Bold</vt:lpstr>
      <vt:lpstr>Aller</vt:lpstr>
      <vt:lpstr>Muli Bold</vt:lpstr>
      <vt:lpstr>Muli Regular Bold</vt:lpstr>
      <vt:lpstr>Segoe UI</vt:lpstr>
      <vt:lpstr>Arial</vt:lpstr>
      <vt:lpstr>Muli Bold Bold</vt:lpstr>
      <vt:lpstr>Open Sans</vt:lpstr>
      <vt:lpstr>Open Sans Light</vt:lpstr>
      <vt:lpstr>Muli Regular</vt:lpstr>
      <vt:lpstr>Office Theme</vt:lpstr>
      <vt:lpstr>PowerPoint Presentation</vt:lpstr>
      <vt:lpstr>PowerPoint Presentation</vt:lpstr>
      <vt:lpstr>PowerPoint Presentation</vt:lpstr>
      <vt:lpstr>PowerPoint Presentation</vt:lpstr>
      <vt:lpstr>PowerPoint Presentation</vt:lpstr>
      <vt:lpstr>National Tax Practice Institute® (NTPI)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 PPT v1</dc:title>
  <dc:creator>NAEAAdmin</dc:creator>
  <cp:lastModifiedBy>Kelli Comegys</cp:lastModifiedBy>
  <cp:revision>38</cp:revision>
  <dcterms:created xsi:type="dcterms:W3CDTF">2006-08-16T00:00:00Z</dcterms:created>
  <dcterms:modified xsi:type="dcterms:W3CDTF">2024-02-01T19:28:51Z</dcterms:modified>
  <dc:identifier>DAEyt-87r3E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0x0101000EDDC34179F5AF4F9D4ECD3DED4AE28F</vt:lpwstr>
  </property>
  <property fmtid="{D5CDD505-2E9C-101B-9397-08002B2CF9AE}" pid="3" name="MediaServiceImageTags">
    <vt:lpwstr/>
  </property>
</Properties>
</file>